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57" r:id="rId2"/>
    <p:sldId id="294" r:id="rId3"/>
    <p:sldId id="295" r:id="rId4"/>
    <p:sldId id="259" r:id="rId5"/>
    <p:sldId id="296" r:id="rId6"/>
    <p:sldId id="276" r:id="rId7"/>
    <p:sldId id="290" r:id="rId8"/>
    <p:sldId id="258" r:id="rId9"/>
    <p:sldId id="297" r:id="rId10"/>
    <p:sldId id="279" r:id="rId11"/>
    <p:sldId id="280" r:id="rId12"/>
    <p:sldId id="266" r:id="rId13"/>
    <p:sldId id="281" r:id="rId14"/>
    <p:sldId id="269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7E0000"/>
    <a:srgbClr val="D09E00"/>
    <a:srgbClr val="FABE00"/>
    <a:srgbClr val="000000"/>
    <a:srgbClr val="003300"/>
    <a:srgbClr val="008000"/>
    <a:srgbClr val="3E0000"/>
    <a:srgbClr val="5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8" autoAdjust="0"/>
    <p:restoredTop sz="84772" autoAdjust="0"/>
  </p:normalViewPr>
  <p:slideViewPr>
    <p:cSldViewPr showGuides="1">
      <p:cViewPr>
        <p:scale>
          <a:sx n="45" d="100"/>
          <a:sy n="45" d="100"/>
        </p:scale>
        <p:origin x="-826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F45717-0BFE-4731-A6DC-E39DF481BA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4368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許多人，經過一段人生以後都曾想過，人生如果能再來一次，他將要如何如何</a:t>
            </a:r>
            <a:r>
              <a:rPr lang="en-US" altLang="zh-TW" dirty="0" smtClean="0"/>
              <a:t>…</a:t>
            </a:r>
            <a:r>
              <a:rPr lang="zh-TW" altLang="en-US" dirty="0" smtClean="0"/>
              <a:t>。或者有些人常想，他該如何有一個嶄新的人生？有沒有甚麼更好的教訓、道理來幫助他呢？</a:t>
            </a:r>
            <a:br>
              <a:rPr lang="zh-TW" altLang="en-US" dirty="0" smtClean="0"/>
            </a:br>
            <a:r>
              <a:rPr lang="zh-TW" altLang="en-US" dirty="0" smtClean="0"/>
              <a:t>多數人，特別是教育家，都以為人要作好人，必須有好的教導，必須受好的教育。他們以為人是能夠教得好的。他們想，如果一個人受的教導夠多、夠透，這個人定規能作一個好人，成為一個「人上人」。只要能教人一個好的作人之道，只要能教人好好的修行，人是一定能夠作得好的。人的觀念總是以為，人是能作得好的，人是能修行得來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5717-0BFE-4731-A6DC-E39DF481BA5B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714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38A2A-443F-4FAD-88F4-CC212BFEAA77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zh-TW" altLang="en-US" b="0" dirty="0">
                <a:solidFill>
                  <a:srgbClr val="0000FF"/>
                </a:solidFill>
              </a:rPr>
              <a:t>在聖經裏</a:t>
            </a:r>
            <a:r>
              <a:rPr lang="zh-TW" altLang="en-US" b="0" dirty="0" smtClean="0"/>
              <a:t>，記載了一個故事，</a:t>
            </a:r>
            <a:r>
              <a:rPr lang="zh-TW" altLang="en-US" b="0" dirty="0" smtClean="0">
                <a:solidFill>
                  <a:srgbClr val="0000FF"/>
                </a:solidFill>
              </a:rPr>
              <a:t>有一</a:t>
            </a:r>
            <a:r>
              <a:rPr lang="zh-TW" altLang="en-US" b="0" dirty="0">
                <a:solidFill>
                  <a:srgbClr val="0000FF"/>
                </a:solidFill>
              </a:rPr>
              <a:t>位名為尼哥底母的</a:t>
            </a:r>
            <a:r>
              <a:rPr lang="zh-TW" altLang="en-US" b="0" dirty="0" smtClean="0">
                <a:solidFill>
                  <a:srgbClr val="0000FF"/>
                </a:solidFill>
              </a:rPr>
              <a:t>人</a:t>
            </a:r>
            <a:r>
              <a:rPr lang="zh-TW" altLang="en-US" b="0" dirty="0" smtClean="0"/>
              <a:t>，他夜裡到</a:t>
            </a:r>
            <a:r>
              <a:rPr lang="zh-TW" altLang="en-US" b="0" dirty="0"/>
              <a:t>主耶穌那裏</a:t>
            </a:r>
            <a:r>
              <a:rPr lang="zh-TW" altLang="en-US" b="0" dirty="0" smtClean="0"/>
              <a:t>去。</a:t>
            </a:r>
            <a:endParaRPr lang="zh-TW" altLang="en-US" b="0" dirty="0">
              <a:solidFill>
                <a:srgbClr val="0000FF"/>
              </a:solidFill>
            </a:endParaRPr>
          </a:p>
          <a:p>
            <a:r>
              <a:rPr lang="zh-TW" altLang="en-US" dirty="0" smtClean="0"/>
              <a:t>他是誰呢？</a:t>
            </a:r>
            <a:endParaRPr lang="zh-TW" altLang="en-US" dirty="0"/>
          </a:p>
          <a:p>
            <a:endParaRPr lang="en-US" altLang="zh-TW" dirty="0" smtClean="0"/>
          </a:p>
          <a:p>
            <a:r>
              <a:rPr lang="zh-TW" altLang="en-US" dirty="0" smtClean="0"/>
              <a:t>第一</a:t>
            </a:r>
            <a:r>
              <a:rPr lang="zh-TW" altLang="en-US" dirty="0"/>
              <a:t>，他是一個法利賽人。當日猶太社會裡的法利賽人，就像我們中國從前的儒家，是講道德說仁義的</a:t>
            </a:r>
            <a:r>
              <a:rPr lang="zh-TW" altLang="en-US" dirty="0" smtClean="0"/>
              <a:t>。尼哥底母既是</a:t>
            </a:r>
            <a:r>
              <a:rPr lang="zh-TW" altLang="en-US" dirty="0"/>
              <a:t>一個法利賽人，他就必</a:t>
            </a:r>
            <a:r>
              <a:rPr lang="zh-TW" altLang="en-US" dirty="0" smtClean="0"/>
              <a:t>是道德高尚的人。並且，他</a:t>
            </a:r>
            <a:r>
              <a:rPr lang="zh-TW" altLang="en-US" dirty="0"/>
              <a:t>非常</a:t>
            </a:r>
            <a:r>
              <a:rPr lang="zh-TW" altLang="en-US" dirty="0" smtClean="0"/>
              <a:t>謙卑，一個也許</a:t>
            </a:r>
            <a:r>
              <a:rPr lang="zh-TW" altLang="en-US" dirty="0"/>
              <a:t>是六、七十歲的</a:t>
            </a:r>
            <a:r>
              <a:rPr lang="zh-TW" altLang="en-US" dirty="0" smtClean="0"/>
              <a:t>老人，願意請教於一位不過</a:t>
            </a:r>
            <a:r>
              <a:rPr lang="zh-TW" altLang="en-US" dirty="0"/>
              <a:t>三十出頭的主耶穌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第二，他是猶太人的一個</a:t>
            </a:r>
            <a:r>
              <a:rPr lang="zh-TW" altLang="en-US" dirty="0" smtClean="0"/>
              <a:t>官，有高貴的地位與名望。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第三，他是以色列人的先生。他是教導人的，是一個</a:t>
            </a:r>
            <a:r>
              <a:rPr lang="zh-TW" altLang="en-US" dirty="0" smtClean="0"/>
              <a:t>教育家，富有學問與知識。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第四，他是</a:t>
            </a:r>
            <a:r>
              <a:rPr lang="zh-TW" altLang="en-US" dirty="0" smtClean="0"/>
              <a:t>一個飽嘗世故、有閱歷、有經歷的老年人。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zh-TW" altLang="en-US" dirty="0"/>
              <a:t>第五，他是一個宗教家。他不是一個無神派的人。他是一個相信神的人。他來見主耶穌，乃是和主耶穌研究關於神的事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有一天晚上，他來找主耶穌，想成為一個更好的人！</a:t>
            </a:r>
          </a:p>
          <a:p>
            <a:r>
              <a:rPr lang="zh-TW" altLang="en-US" dirty="0" smtClean="0"/>
              <a:t>他一見主耶穌就說，「拉比，我們知道你是從神那裡來作教師的。」（約</a:t>
            </a:r>
            <a:r>
              <a:rPr lang="en-US" altLang="zh-TW" dirty="0" smtClean="0"/>
              <a:t>3:2</a:t>
            </a:r>
            <a:r>
              <a:rPr lang="zh-TW" altLang="en-US" dirty="0" smtClean="0"/>
              <a:t>。）這句話說出，尼哥底母認為，人是若沒有合適的教導，人是很容易迷失的。但他來詢問主耶穌這個問題也說出，這位道德高尚、有名望、有學問、閱歷豐富、相信神的人，曾經用過很多、很好的方法，超優的教育、崇高的宗教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等，卻還是不知如何改變一個人。然而，他聽見主耶穌在人身上所行的，他發現主耶穌有神的同在，因此他來尋求主的幫助。</a:t>
            </a:r>
            <a:endParaRPr lang="en-US" altLang="zh-TW" dirty="0" smtClean="0"/>
          </a:p>
          <a:p>
            <a:r>
              <a:rPr lang="zh-TW" altLang="en-US" dirty="0" smtClean="0"/>
              <a:t>主卻打斷他的話，說了一句他無法理解的話，「我實實在在的告訴你，人若不重生，就不能見神的國。」（約</a:t>
            </a:r>
            <a:r>
              <a:rPr lang="en-US" altLang="zh-TW" dirty="0" smtClean="0"/>
              <a:t>3:3</a:t>
            </a:r>
            <a:r>
              <a:rPr lang="zh-TW" altLang="en-US" dirty="0" smtClean="0"/>
              <a:t>。）主的意思是甚麼呢？當時，連尼哥底母也無法理解，難怪他回答主說，「人已經老了，如何能重生？豈能再進母腹生出來麼？」（約</a:t>
            </a:r>
            <a:r>
              <a:rPr lang="en-US" altLang="zh-TW" dirty="0" smtClean="0"/>
              <a:t>3:4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人的觀念是藉著教育來改良人的行為。但主的看法是，人所需要的，不是教導，乃是「得重生」，就是得著神聖的生命 。因為教育，只能改變外面的行為，不能改變人裡面的生命。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5717-0BFE-4731-A6DC-E39DF481BA5B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656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2ADEC-EC6F-4D4C-B46A-8E20CCA1A42B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zh-TW" altLang="en-US" dirty="0" smtClean="0"/>
              <a:t>因著罪進到人裡面，人若不重生，人</a:t>
            </a:r>
            <a:r>
              <a:rPr lang="zh-TW" altLang="en-US" dirty="0"/>
              <a:t>裏面的</a:t>
            </a:r>
            <a:r>
              <a:rPr lang="zh-TW" altLang="en-US" dirty="0" smtClean="0"/>
              <a:t>生命就是</a:t>
            </a:r>
            <a:r>
              <a:rPr lang="zh-TW" altLang="en-US" dirty="0"/>
              <a:t>犯罪的生命</a:t>
            </a:r>
            <a:r>
              <a:rPr lang="zh-TW" altLang="en-US" dirty="0" smtClean="0"/>
              <a:t>。因著罪</a:t>
            </a:r>
            <a:r>
              <a:rPr lang="zh-TW" altLang="en-US" dirty="0"/>
              <a:t>的問題，人會易怒、暴躁、作弊、闖紅燈、說謊等。</a:t>
            </a:r>
          </a:p>
          <a:p>
            <a:r>
              <a:rPr lang="zh-TW" altLang="en-US" dirty="0"/>
              <a:t>從幼年的時候，父母就告訴你說，不可說謊。以後師長也告訴你說，不可說謊。但是到了時候，你就說謊了。你的說謊，不是教的，不是學的，乃是你生命的特性，你生命的本能。</a:t>
            </a:r>
          </a:p>
          <a:p>
            <a:r>
              <a:rPr lang="zh-TW" altLang="en-US" dirty="0"/>
              <a:t>許多的罪惡，你都能犯。但你從來沒有入過犯罪的學校</a:t>
            </a:r>
            <a:r>
              <a:rPr lang="zh-TW" altLang="en-US" dirty="0" smtClean="0"/>
              <a:t>。因為</a:t>
            </a:r>
            <a:r>
              <a:rPr lang="zh-TW" altLang="en-US" dirty="0"/>
              <a:t>犯罪是人裡面生命的特性，是人裡面生命的本能</a:t>
            </a:r>
            <a:r>
              <a:rPr lang="zh-TW" altLang="en-US" dirty="0" smtClean="0"/>
              <a:t>。若沒有改變人裡面的生命，光改變人外面的行為，人還是迷失的。</a:t>
            </a:r>
            <a:endParaRPr lang="zh-TW" altLang="en-US" dirty="0"/>
          </a:p>
          <a:p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A83E0-44BE-4BE1-B89D-DD0C9625B42A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所以，我們的需要不是尋求更好的教訓以改良行為來作好人，乃是要藉著重生，得著神的生命，成為神人，就是有神生命的人，而活出彰顯神的生活。</a:t>
            </a:r>
          </a:p>
          <a:p>
            <a:r>
              <a:rPr lang="zh-TW" altLang="en-US" dirty="0"/>
              <a:t>有學問的人和沒有學問的人，有道德的人和沒有道德的人，都</a:t>
            </a:r>
            <a:r>
              <a:rPr lang="zh-TW" altLang="en-US" dirty="0" smtClean="0"/>
              <a:t>同樣「需要</a:t>
            </a:r>
            <a:r>
              <a:rPr lang="zh-TW" altLang="en-US" dirty="0"/>
              <a:t>重</a:t>
            </a:r>
            <a:r>
              <a:rPr lang="zh-TW" altLang="en-US" dirty="0" smtClean="0"/>
              <a:t>生」。</a:t>
            </a:r>
            <a:endParaRPr lang="zh-TW" altLang="en-US" dirty="0"/>
          </a:p>
          <a:p>
            <a:r>
              <a:rPr lang="zh-TW" altLang="en-US" dirty="0"/>
              <a:t>重生的意思為何？</a:t>
            </a:r>
          </a:p>
          <a:p>
            <a:r>
              <a:rPr lang="zh-TW" altLang="en-US" dirty="0"/>
              <a:t>重生不是再進母腹生出來，乃是</a:t>
            </a:r>
            <a:r>
              <a:rPr lang="zh-TW" altLang="en-US" dirty="0" smtClean="0"/>
              <a:t>再「從</a:t>
            </a:r>
            <a:r>
              <a:rPr lang="zh-TW" altLang="en-US" dirty="0"/>
              <a:t>聖靈生</a:t>
            </a:r>
            <a:r>
              <a:rPr lang="zh-TW" altLang="en-US" dirty="0" smtClean="0"/>
              <a:t>。」重</a:t>
            </a:r>
            <a:r>
              <a:rPr lang="zh-TW" altLang="en-US" dirty="0"/>
              <a:t>生就是人在自己的生命之外，再得著神的生命，重生就是神的靈進到人的裡面，將神的生命放在人的裡面。</a:t>
            </a:r>
          </a:p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19188A-E949-41F8-A030-40CED1A0E04A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b="0" dirty="0">
                <a:ea typeface="微軟正黑體" pitchFamily="34" charset="-120"/>
              </a:rPr>
              <a:t>如何重生</a:t>
            </a:r>
            <a:r>
              <a:rPr lang="zh-TW" altLang="en-US" sz="2800" b="0" dirty="0" smtClean="0">
                <a:ea typeface="微軟正黑體" pitchFamily="34" charset="-120"/>
              </a:rPr>
              <a:t>？</a:t>
            </a:r>
            <a:endParaRPr lang="en-US" altLang="zh-TW" sz="2800" b="0" dirty="0" smtClean="0">
              <a:ea typeface="微軟正黑體" pitchFamily="34" charset="-120"/>
            </a:endParaRPr>
          </a:p>
          <a:p>
            <a:r>
              <a:rPr lang="zh-TW" altLang="en-US" sz="2800" b="0" dirty="0" smtClean="0">
                <a:ea typeface="微軟正黑體" pitchFamily="34" charset="-120"/>
              </a:rPr>
              <a:t>因著罪使人與神、與神的生命隔絕，所以人要得重生，就必須解決罪與生命的問題。罪的過犯、罪的愆由、罪的記錄、罪的刑罰必須得著解決。同時，渺小、有限的人需要得著偉大、永遠的神聖生命。</a:t>
            </a:r>
            <a:endParaRPr lang="en-US" altLang="zh-TW" sz="2800" b="0" dirty="0" smtClean="0">
              <a:ea typeface="微軟正黑體" pitchFamily="34" charset="-120"/>
            </a:endParaRPr>
          </a:p>
          <a:p>
            <a:r>
              <a:rPr lang="zh-TW" altLang="en-US" sz="2800" b="0" dirty="0" smtClean="0">
                <a:ea typeface="微軟正黑體" pitchFamily="34" charset="-120"/>
              </a:rPr>
              <a:t>但，誰能解決這兩個問題呢？</a:t>
            </a:r>
            <a:endParaRPr lang="zh-TW" altLang="en-US" sz="2800" b="0" dirty="0"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有一天，這位愛我們的神，親自成為一個人</a:t>
            </a:r>
            <a:r>
              <a:rPr lang="en-US" altLang="zh-TW" dirty="0" smtClean="0"/>
              <a:t>…</a:t>
            </a:r>
          </a:p>
          <a:p>
            <a:pPr algn="just"/>
            <a:r>
              <a:rPr lang="zh-TW" altLang="en-US" dirty="0" smtClean="0"/>
              <a:t>藉著這個過程，我們的罪在基督釘死十架時得到解決，並且當我們接受主這賜生命的靈，我們就得着神的生命。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最得解決並得神生命，人就得重生，這就是神的福音，神給人的大好信息！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5717-0BFE-4731-A6DC-E39DF481BA5B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022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/>
          <a:stretch/>
        </p:blipFill>
        <p:spPr>
          <a:xfrm>
            <a:off x="0" y="0"/>
            <a:ext cx="9161418" cy="685268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90685" y="2479671"/>
            <a:ext cx="4770732" cy="4383925"/>
            <a:chOff x="4373267" y="2479671"/>
            <a:chExt cx="4770732" cy="4383925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79"/>
            <a:stretch/>
          </p:blipFill>
          <p:spPr>
            <a:xfrm>
              <a:off x="4519749" y="2479671"/>
              <a:ext cx="4362823" cy="43799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919"/>
            <a:stretch/>
          </p:blipFill>
          <p:spPr>
            <a:xfrm>
              <a:off x="6676110" y="5234802"/>
              <a:ext cx="2467889" cy="162319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57"/>
            <a:stretch/>
          </p:blipFill>
          <p:spPr>
            <a:xfrm>
              <a:off x="4373267" y="6365060"/>
              <a:ext cx="832031" cy="498536"/>
            </a:xfrm>
            <a:prstGeom prst="rect">
              <a:avLst/>
            </a:prstGeom>
          </p:spPr>
        </p:pic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124219" y="3010503"/>
            <a:ext cx="4066906" cy="46721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13509" y="1942011"/>
            <a:ext cx="5801541" cy="966895"/>
          </a:xfrm>
        </p:spPr>
        <p:txBody>
          <a:bodyPr>
            <a:noAutofit/>
          </a:bodyPr>
          <a:lstStyle>
            <a:lvl1pPr algn="ctr">
              <a:defRPr sz="4400" b="1" baseline="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6"/>
                    </a:gs>
                    <a:gs pos="68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单击此处添加标题文本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9"/>
          <a:stretch/>
        </p:blipFill>
        <p:spPr>
          <a:xfrm>
            <a:off x="31271" y="6069874"/>
            <a:ext cx="1450371" cy="80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995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9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515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5097" y="301900"/>
            <a:ext cx="5952853" cy="699594"/>
          </a:xfrm>
        </p:spPr>
        <p:txBody>
          <a:bodyPr/>
          <a:lstStyle/>
          <a:p>
            <a:r>
              <a:rPr lang="zh-CN" altLang="en-US" dirty="0" smtClean="0"/>
              <a:t>单击此处添加目录页标题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 hasCustomPrompt="1"/>
          </p:nvPr>
        </p:nvSpPr>
        <p:spPr>
          <a:xfrm>
            <a:off x="489820" y="1494205"/>
            <a:ext cx="7447497" cy="4340542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 smtClean="0"/>
              <a:t>单击此处添加目录条目</a:t>
            </a:r>
          </a:p>
        </p:txBody>
      </p:sp>
    </p:spTree>
    <p:extLst>
      <p:ext uri="{BB962C8B-B14F-4D97-AF65-F5344CB8AC3E}">
        <p14:creationId xmlns:p14="http://schemas.microsoft.com/office/powerpoint/2010/main" val="3208917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73E04-3704-403C-B728-0CFE15253C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187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187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15293" y="2464533"/>
            <a:ext cx="4294958" cy="1002845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15294" y="3581455"/>
            <a:ext cx="4294958" cy="41101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"/>
          <a:stretch/>
        </p:blipFill>
        <p:spPr>
          <a:xfrm>
            <a:off x="5811007" y="1715917"/>
            <a:ext cx="1838246" cy="18454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7"/>
          <a:stretch/>
        </p:blipFill>
        <p:spPr>
          <a:xfrm>
            <a:off x="6719575" y="2876773"/>
            <a:ext cx="1240057" cy="683923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454330" y="3564039"/>
            <a:ext cx="6392092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54330" y="3560697"/>
            <a:ext cx="6392092" cy="16657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287" b="-10331"/>
          <a:stretch/>
        </p:blipFill>
        <p:spPr>
          <a:xfrm>
            <a:off x="5749288" y="3352999"/>
            <a:ext cx="407671" cy="3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14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845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005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783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B545-164E-4284-9943-85A639D3C78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71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329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77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"/>
          <a:stretch/>
        </p:blipFill>
        <p:spPr>
          <a:xfrm>
            <a:off x="-10535" y="0"/>
            <a:ext cx="9171951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39634" y="101595"/>
            <a:ext cx="837045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339634" y="1114384"/>
            <a:ext cx="8361986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C3ED-6754-416C-AFC8-6D693ADD8F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047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85000"/>
        <a:buFontTx/>
        <a:buBlip>
          <a:blip r:embed="rId16"/>
        </a:buBlip>
        <a:defRPr sz="20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357188" algn="just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华文新魏" panose="02010800040101010101" pitchFamily="2" charset="-122"/>
        <a:buChar char=" "/>
        <a:defRPr sz="1600" b="0" kern="1200" baseline="0">
          <a:solidFill>
            <a:srgbClr val="7D7D7D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7" y="0"/>
            <a:ext cx="9180322" cy="68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40782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6773" y="404664"/>
            <a:ext cx="8370453" cy="699594"/>
          </a:xfrm>
        </p:spPr>
        <p:txBody>
          <a:bodyPr>
            <a:normAutofit fontScale="90000"/>
          </a:bodyPr>
          <a:lstStyle/>
          <a:p>
            <a:r>
              <a:rPr lang="zh-TW" altLang="en-US" sz="5400" b="1">
                <a:solidFill>
                  <a:srgbClr val="0000FF"/>
                </a:solidFill>
                <a:ea typeface="微軟正黑體" pitchFamily="34" charset="-120"/>
              </a:rPr>
              <a:t>接受神的祝福</a:t>
            </a:r>
          </a:p>
        </p:txBody>
      </p:sp>
      <p:pic>
        <p:nvPicPr>
          <p:cNvPr id="32772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12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2102643"/>
            <a:ext cx="302418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563938" y="2349500"/>
            <a:ext cx="47561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7E0000"/>
                </a:solidFill>
                <a:ea typeface="微軟正黑體" pitchFamily="34" charset="-120"/>
              </a:rPr>
              <a:t>主耶穌</a:t>
            </a:r>
          </a:p>
          <a:p>
            <a:pPr algn="ctr"/>
            <a:r>
              <a:rPr lang="zh-TW" altLang="en-US" sz="4000" b="1" dirty="0">
                <a:solidFill>
                  <a:srgbClr val="7E0000"/>
                </a:solidFill>
                <a:ea typeface="微軟正黑體" pitchFamily="34" charset="-120"/>
              </a:rPr>
              <a:t>我是個罪人</a:t>
            </a:r>
          </a:p>
          <a:p>
            <a:pPr algn="ctr"/>
            <a:r>
              <a:rPr lang="zh-TW" altLang="en-US" sz="4000" b="1" dirty="0">
                <a:solidFill>
                  <a:srgbClr val="7E0000"/>
                </a:solidFill>
                <a:ea typeface="微軟正黑體" pitchFamily="34" charset="-120"/>
              </a:rPr>
              <a:t>我相信你，我接受你</a:t>
            </a:r>
          </a:p>
          <a:p>
            <a:pPr algn="ctr"/>
            <a:r>
              <a:rPr lang="zh-TW" altLang="en-US" sz="4000" b="1" dirty="0">
                <a:solidFill>
                  <a:srgbClr val="7E0000"/>
                </a:solidFill>
                <a:ea typeface="微軟正黑體" pitchFamily="34" charset="-120"/>
              </a:rPr>
              <a:t>作我的生命和平安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3796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60994" y="3429000"/>
            <a:ext cx="8884163" cy="32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sz="4800" b="1" dirty="0">
                <a:solidFill>
                  <a:srgbClr val="7E0000"/>
                </a:solidFill>
                <a:latin typeface="華康秀風體W3" pitchFamily="65" charset="-120"/>
                <a:ea typeface="華康秀風體W3" pitchFamily="65" charset="-120"/>
              </a:rPr>
              <a:t>你若</a:t>
            </a:r>
            <a:r>
              <a:rPr lang="zh-TW" altLang="en-US" sz="6600" b="1" dirty="0">
                <a:ln>
                  <a:solidFill>
                    <a:srgbClr val="C00000"/>
                  </a:solidFill>
                </a:ln>
                <a:solidFill>
                  <a:srgbClr val="FF3399"/>
                </a:solidFill>
                <a:latin typeface="華康秀風體W3" pitchFamily="65" charset="-120"/>
                <a:ea typeface="華康秀風體W3" pitchFamily="65" charset="-120"/>
              </a:rPr>
              <a:t>口裡認</a:t>
            </a:r>
            <a:r>
              <a:rPr lang="zh-TW" altLang="en-US" sz="4800" b="1" dirty="0">
                <a:solidFill>
                  <a:srgbClr val="7E0000"/>
                </a:solidFill>
                <a:latin typeface="華康秀風體W3" pitchFamily="65" charset="-120"/>
                <a:ea typeface="華康秀風體W3" pitchFamily="65" charset="-120"/>
              </a:rPr>
              <a:t>耶穌為主，</a:t>
            </a:r>
          </a:p>
          <a:p>
            <a:pPr>
              <a:spcBef>
                <a:spcPct val="20000"/>
              </a:spcBef>
            </a:pPr>
            <a:r>
              <a:rPr lang="zh-TW" altLang="en-US" sz="6600" b="1" dirty="0">
                <a:ln>
                  <a:solidFill>
                    <a:srgbClr val="C00000"/>
                  </a:solidFill>
                </a:ln>
                <a:solidFill>
                  <a:srgbClr val="FF3399"/>
                </a:solidFill>
                <a:latin typeface="華康秀風體W3" pitchFamily="65" charset="-120"/>
                <a:ea typeface="華康秀風體W3" pitchFamily="65" charset="-120"/>
              </a:rPr>
              <a:t>心裡信</a:t>
            </a:r>
            <a:r>
              <a:rPr lang="zh-TW" altLang="en-US" sz="4800" b="1" dirty="0">
                <a:solidFill>
                  <a:srgbClr val="7E0000"/>
                </a:solidFill>
                <a:latin typeface="華康秀風體W3" pitchFamily="65" charset="-120"/>
                <a:ea typeface="華康秀風體W3" pitchFamily="65" charset="-120"/>
              </a:rPr>
              <a:t>神叫祂從死人中復活，</a:t>
            </a:r>
          </a:p>
          <a:p>
            <a:pPr>
              <a:spcBef>
                <a:spcPct val="20000"/>
              </a:spcBef>
            </a:pPr>
            <a:r>
              <a:rPr lang="zh-TW" altLang="en-US" sz="4800" b="1" dirty="0">
                <a:solidFill>
                  <a:srgbClr val="7E0000"/>
                </a:solidFill>
                <a:latin typeface="華康秀風體W3" pitchFamily="65" charset="-120"/>
                <a:ea typeface="華康秀風體W3" pitchFamily="65" charset="-120"/>
              </a:rPr>
              <a:t>就必得救。           </a:t>
            </a:r>
            <a:r>
              <a:rPr lang="zh-TW" altLang="en-US" b="1" dirty="0" smtClean="0">
                <a:solidFill>
                  <a:srgbClr val="7E0000"/>
                </a:solidFill>
                <a:latin typeface="華康秀風體W3" pitchFamily="65" charset="-120"/>
                <a:ea typeface="華康秀風體W3" pitchFamily="65" charset="-120"/>
              </a:rPr>
              <a:t>羅</a:t>
            </a:r>
            <a:r>
              <a:rPr lang="en-US" altLang="zh-TW" b="1" dirty="0" smtClean="0">
                <a:solidFill>
                  <a:srgbClr val="7E0000"/>
                </a:solidFill>
                <a:latin typeface="華康秀風體W3" pitchFamily="65" charset="-120"/>
                <a:ea typeface="華康秀風體W3" pitchFamily="65" charset="-120"/>
              </a:rPr>
              <a:t>10:9</a:t>
            </a:r>
            <a:endParaRPr lang="en-US" altLang="zh-TW" b="1" dirty="0">
              <a:solidFill>
                <a:srgbClr val="7E0000"/>
              </a:solidFill>
              <a:latin typeface="華康秀風體W3" pitchFamily="65" charset="-120"/>
              <a:ea typeface="華康秀風體W3" pitchFamily="65" charset="-12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572697" y="764704"/>
            <a:ext cx="7571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7200" b="1" dirty="0">
                <a:solidFill>
                  <a:srgbClr val="FF3399"/>
                </a:solidFill>
                <a:ea typeface="微軟正黑體" pitchFamily="34" charset="-120"/>
              </a:rPr>
              <a:t>恭喜你</a:t>
            </a:r>
            <a:r>
              <a:rPr lang="zh-TW" altLang="en-US" sz="7200" b="1" dirty="0" smtClean="0">
                <a:solidFill>
                  <a:srgbClr val="FF3399"/>
                </a:solidFill>
                <a:ea typeface="微軟正黑體" pitchFamily="34" charset="-120"/>
              </a:rPr>
              <a:t>得重生了</a:t>
            </a:r>
            <a:r>
              <a:rPr lang="zh-TW" altLang="en-US" sz="7200" b="1" dirty="0">
                <a:solidFill>
                  <a:srgbClr val="FF3399"/>
                </a:solidFill>
                <a:ea typeface="微軟正黑體" pitchFamily="34" charset="-12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74638"/>
            <a:ext cx="8229600" cy="1143000"/>
          </a:xfrm>
        </p:spPr>
        <p:txBody>
          <a:bodyPr/>
          <a:lstStyle/>
          <a:p>
            <a:r>
              <a:rPr lang="zh-TW" altLang="en-US" sz="6000" b="1">
                <a:solidFill>
                  <a:srgbClr val="0000FF"/>
                </a:solidFill>
                <a:ea typeface="微軟正黑體" pitchFamily="34" charset="-120"/>
              </a:rPr>
              <a:t>現在你要作什麼？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95513" y="1916113"/>
            <a:ext cx="6553200" cy="1944687"/>
          </a:xfrm>
        </p:spPr>
        <p:txBody>
          <a:bodyPr/>
          <a:lstStyle/>
          <a:p>
            <a:pPr algn="r">
              <a:buFontTx/>
              <a:buNone/>
            </a:pPr>
            <a:r>
              <a:rPr lang="zh-TW" altLang="en-US" sz="4800" b="1" dirty="0">
                <a:latin typeface="華康秀風體W3" pitchFamily="65" charset="-120"/>
                <a:ea typeface="華康秀風體W3" pitchFamily="65" charset="-120"/>
              </a:rPr>
              <a:t>信而</a:t>
            </a:r>
            <a:r>
              <a:rPr lang="zh-TW" altLang="en-US" sz="4800" b="1" dirty="0">
                <a:solidFill>
                  <a:srgbClr val="FF0000"/>
                </a:solidFill>
                <a:latin typeface="華康秀風體W3" pitchFamily="65" charset="-120"/>
                <a:ea typeface="華康秀風體W3" pitchFamily="65" charset="-120"/>
              </a:rPr>
              <a:t>受浸</a:t>
            </a:r>
            <a:r>
              <a:rPr lang="zh-TW" altLang="en-US" sz="4800" b="1" dirty="0">
                <a:latin typeface="華康秀風體W3" pitchFamily="65" charset="-120"/>
                <a:ea typeface="華康秀風體W3" pitchFamily="65" charset="-120"/>
              </a:rPr>
              <a:t>的必然得救</a:t>
            </a:r>
          </a:p>
          <a:p>
            <a:pPr algn="r">
              <a:buFontTx/>
              <a:buNone/>
            </a:pPr>
            <a:r>
              <a:rPr lang="zh-TW" altLang="en-US" sz="2800" b="1" dirty="0" smtClean="0">
                <a:latin typeface="華康秀風體W3" pitchFamily="65" charset="-120"/>
                <a:ea typeface="華康秀風體W3" pitchFamily="65" charset="-120"/>
              </a:rPr>
              <a:t>可</a:t>
            </a:r>
            <a:r>
              <a:rPr lang="en-US" altLang="zh-TW" sz="2800" b="1" dirty="0" smtClean="0">
                <a:latin typeface="華康秀風體W3" pitchFamily="65" charset="-120"/>
                <a:ea typeface="華康秀風體W3" pitchFamily="65" charset="-120"/>
              </a:rPr>
              <a:t>16:16</a:t>
            </a:r>
            <a:endParaRPr lang="en-US" altLang="zh-TW" sz="28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147" y="4258630"/>
            <a:ext cx="8870951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TW" altLang="en-US" sz="4800" b="1" dirty="0">
                <a:latin typeface="華康秀風體W3" pitchFamily="65" charset="-120"/>
                <a:ea typeface="華康秀風體W3" pitchFamily="65" charset="-120"/>
              </a:rPr>
              <a:t>人若不是從</a:t>
            </a:r>
            <a:r>
              <a:rPr lang="zh-TW" altLang="en-US" sz="4800" b="1" dirty="0">
                <a:solidFill>
                  <a:srgbClr val="FF0000"/>
                </a:solidFill>
                <a:latin typeface="華康秀風體W3" pitchFamily="65" charset="-120"/>
                <a:ea typeface="華康秀風體W3" pitchFamily="65" charset="-120"/>
              </a:rPr>
              <a:t>水</a:t>
            </a:r>
            <a:r>
              <a:rPr lang="zh-TW" altLang="en-US" sz="4800" b="1" dirty="0">
                <a:latin typeface="華康秀風體W3" pitchFamily="65" charset="-120"/>
                <a:ea typeface="華康秀風體W3" pitchFamily="65" charset="-120"/>
              </a:rPr>
              <a:t>和靈生的，</a:t>
            </a:r>
          </a:p>
          <a:p>
            <a:pPr algn="r">
              <a:spcBef>
                <a:spcPct val="20000"/>
              </a:spcBef>
            </a:pPr>
            <a:r>
              <a:rPr lang="zh-TW" altLang="en-US" sz="4800" b="1" dirty="0">
                <a:latin typeface="華康秀風體W3" pitchFamily="65" charset="-120"/>
                <a:ea typeface="華康秀風體W3" pitchFamily="65" charset="-120"/>
              </a:rPr>
              <a:t>就不能進神的國。</a:t>
            </a:r>
          </a:p>
          <a:p>
            <a:pPr algn="r">
              <a:spcBef>
                <a:spcPct val="20000"/>
              </a:spcBef>
            </a:pPr>
            <a:r>
              <a:rPr lang="zh-TW" altLang="en-US" sz="2800" b="1" dirty="0" smtClean="0">
                <a:latin typeface="華康秀風體W3" pitchFamily="65" charset="-120"/>
                <a:ea typeface="華康秀風體W3" pitchFamily="65" charset="-120"/>
              </a:rPr>
              <a:t>約</a:t>
            </a:r>
            <a:r>
              <a:rPr lang="en-US" altLang="zh-TW" sz="2800" b="1" dirty="0" smtClean="0">
                <a:latin typeface="華康秀風體W3" pitchFamily="65" charset="-120"/>
                <a:ea typeface="華康秀風體W3" pitchFamily="65" charset="-120"/>
              </a:rPr>
              <a:t>3:5 </a:t>
            </a:r>
            <a:endParaRPr lang="en-US" altLang="zh-TW" sz="2800" b="1" dirty="0">
              <a:latin typeface="華康秀風體W3" pitchFamily="65" charset="-120"/>
              <a:ea typeface="華康秀風體W3" pitchFamily="65" charset="-120"/>
            </a:endParaRPr>
          </a:p>
          <a:p>
            <a:pPr algn="r"/>
            <a:endParaRPr lang="en-US" altLang="zh-TW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836613"/>
            <a:ext cx="5843587" cy="1143000"/>
          </a:xfrm>
        </p:spPr>
        <p:txBody>
          <a:bodyPr/>
          <a:lstStyle/>
          <a:p>
            <a:endParaRPr lang="zh-TW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4820" name="Picture 4" descr="0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692696"/>
            <a:ext cx="8424862" cy="59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5288" y="0"/>
            <a:ext cx="874871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ea typeface="微軟正黑體" pitchFamily="34" charset="-120"/>
              </a:rPr>
              <a:t>受浸</a:t>
            </a:r>
            <a:r>
              <a:rPr lang="zh-TW" altLang="en-US" b="1" dirty="0">
                <a:ea typeface="微軟正黑體" pitchFamily="34" charset="-120"/>
              </a:rPr>
              <a:t>是在世人面前</a:t>
            </a:r>
            <a:r>
              <a:rPr lang="zh-TW" altLang="en-US" sz="4000" b="1" dirty="0">
                <a:solidFill>
                  <a:srgbClr val="FF0000"/>
                </a:solidFill>
                <a:ea typeface="微軟正黑體" pitchFamily="34" charset="-120"/>
              </a:rPr>
              <a:t>作見證</a:t>
            </a:r>
          </a:p>
          <a:p>
            <a:r>
              <a:rPr lang="zh-TW" altLang="en-US" b="1" dirty="0">
                <a:ea typeface="微軟正黑體" pitchFamily="34" charset="-120"/>
              </a:rPr>
              <a:t>所有相信的人都應該受浸</a:t>
            </a:r>
          </a:p>
          <a:p>
            <a:r>
              <a:rPr lang="zh-TW" altLang="en-US" b="1" dirty="0">
                <a:ea typeface="微軟正黑體" pitchFamily="34" charset="-120"/>
              </a:rPr>
              <a:t>不但在神面前得救，也在</a:t>
            </a:r>
            <a:r>
              <a:rPr lang="zh-TW" altLang="en-US" b="1" dirty="0">
                <a:solidFill>
                  <a:srgbClr val="FF0000"/>
                </a:solidFill>
                <a:ea typeface="微軟正黑體" pitchFamily="34" charset="-120"/>
              </a:rPr>
              <a:t>人</a:t>
            </a:r>
            <a:r>
              <a:rPr lang="zh-TW" altLang="en-US" b="1" dirty="0">
                <a:ea typeface="微軟正黑體" pitchFamily="34" charset="-120"/>
              </a:rPr>
              <a:t>面前得救。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11200"/>
                    </a14:imgEffect>
                    <a14:imgEffect>
                      <a14:brightnessContrast bright="-14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752"/>
            <a:ext cx="8388350" cy="5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6773" y="342353"/>
            <a:ext cx="8370453" cy="699594"/>
          </a:xfrm>
        </p:spPr>
        <p:txBody>
          <a:bodyPr>
            <a:normAutofit fontScale="90000"/>
          </a:bodyPr>
          <a:lstStyle/>
          <a:p>
            <a:r>
              <a:rPr lang="zh-TW" altLang="en-US" sz="6000" dirty="0">
                <a:ea typeface="微軟正黑體" pitchFamily="34" charset="-120"/>
              </a:rPr>
              <a:t>何時可以受</a:t>
            </a:r>
            <a:r>
              <a:rPr lang="zh-TW" altLang="en-US" sz="6000" dirty="0" smtClean="0">
                <a:ea typeface="微軟正黑體" pitchFamily="34" charset="-120"/>
              </a:rPr>
              <a:t>浸？</a:t>
            </a:r>
            <a:endParaRPr lang="zh-TW" altLang="en-US" sz="6000" b="1" dirty="0">
              <a:ea typeface="微軟正黑體" pitchFamily="34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4868863"/>
            <a:ext cx="7416800" cy="1439862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zh-TW" sz="3600" b="1" dirty="0">
                <a:solidFill>
                  <a:srgbClr val="FF0000"/>
                </a:solidFill>
              </a:rPr>
              <a:t>   </a:t>
            </a:r>
            <a:r>
              <a:rPr lang="zh-TW" altLang="en-US" sz="3600" b="1" dirty="0">
                <a:solidFill>
                  <a:srgbClr val="FF0000"/>
                </a:solidFill>
                <a:ea typeface="微軟正黑體" pitchFamily="34" charset="-120"/>
              </a:rPr>
              <a:t>現在你為什麼耽延？</a:t>
            </a:r>
            <a:r>
              <a:rPr lang="zh-TW" altLang="en-US" sz="4400" b="1" dirty="0">
                <a:ea typeface="微軟正黑體" pitchFamily="34" charset="-120"/>
              </a:rPr>
              <a:t>起來</a:t>
            </a:r>
            <a:r>
              <a:rPr lang="zh-TW" altLang="en-US" sz="3600" b="1" dirty="0">
                <a:ea typeface="微軟正黑體" pitchFamily="34" charset="-120"/>
              </a:rPr>
              <a:t>，呼求著祂的名受浸，洗去你的罪</a:t>
            </a:r>
            <a:r>
              <a:rPr lang="zh-TW" altLang="en-US" sz="3600" b="1" dirty="0" smtClean="0">
                <a:ea typeface="微軟正黑體" pitchFamily="34" charset="-120"/>
              </a:rPr>
              <a:t>。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徒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22:16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7" y="-5020"/>
            <a:ext cx="9180322" cy="68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77657" y="548680"/>
            <a:ext cx="8370453" cy="699594"/>
          </a:xfrm>
        </p:spPr>
        <p:txBody>
          <a:bodyPr/>
          <a:lstStyle/>
          <a:p>
            <a:pPr algn="r"/>
            <a:r>
              <a:rPr lang="zh-TW" altLang="en-US" sz="4000" b="1" dirty="0" smtClean="0">
                <a:solidFill>
                  <a:srgbClr val="00FFFF"/>
                </a:solidFill>
                <a:ea typeface="微軟正黑體" pitchFamily="34" charset="-120"/>
              </a:rPr>
              <a:t>你為何被造        </a:t>
            </a:r>
            <a:r>
              <a:rPr lang="en-US" altLang="zh-TW" sz="2800" b="1" dirty="0" smtClean="0">
                <a:solidFill>
                  <a:srgbClr val="00FFFF"/>
                </a:solidFill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00FFFF"/>
                </a:solidFill>
                <a:ea typeface="微軟正黑體" pitchFamily="34" charset="-120"/>
              </a:rPr>
              <a:t>補</a:t>
            </a:r>
            <a:r>
              <a:rPr lang="en-US" altLang="zh-TW" sz="2800" b="1" dirty="0" smtClean="0">
                <a:solidFill>
                  <a:srgbClr val="00FFFF"/>
                </a:solidFill>
                <a:ea typeface="微軟正黑體" pitchFamily="34" charset="-120"/>
              </a:rPr>
              <a:t>816)</a:t>
            </a:r>
            <a:endParaRPr lang="en-US" altLang="zh-TW" sz="2800" b="1" dirty="0">
              <a:solidFill>
                <a:srgbClr val="00FFFF"/>
              </a:solidFill>
              <a:ea typeface="微軟正黑體" pitchFamily="34" charset="-120"/>
            </a:endParaRPr>
          </a:p>
        </p:txBody>
      </p:sp>
      <p:sp>
        <p:nvSpPr>
          <p:cNvPr id="8192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283968" cy="4525963"/>
          </a:xfrm>
        </p:spPr>
        <p:txBody>
          <a:bodyPr>
            <a:noAutofit/>
          </a:bodyPr>
          <a:lstStyle/>
          <a:p>
            <a:pPr marL="541338" indent="-541338" algn="l">
              <a:buFontTx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你知道你為何被造？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有否想過這問題？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你的生存有何目的？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你今活著何意義！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你知道神願作你生命？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祂願作你生命，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祂願作你生命！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你乃是祂所造的器皿，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為了裝祂，將祂表明。 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2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199" y="1600200"/>
            <a:ext cx="4504845" cy="4525963"/>
          </a:xfrm>
        </p:spPr>
        <p:txBody>
          <a:bodyPr>
            <a:noAutofit/>
          </a:bodyPr>
          <a:lstStyle/>
          <a:p>
            <a:pPr marL="627063" indent="-627063" algn="l">
              <a:buFontTx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你有靈，在你最深處，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比你的心更深入；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你的心裝許多事物，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但你的靈仍缺如！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多少年來，你虛空度日；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雖然到處嘗試，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總是不得滿足。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你的深處豈不覺渴慕；</a:t>
            </a:r>
            <a:b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願意敞開，嘗嘗耶穌？ </a:t>
            </a:r>
            <a:endParaRPr lang="zh-TW" altLang="en-US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7" y="-5020"/>
            <a:ext cx="9180322" cy="68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4078287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7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4406900"/>
            <a:ext cx="3203575" cy="24511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endParaRPr lang="zh-TW" altLang="zh-TW" sz="2400" b="1">
              <a:solidFill>
                <a:schemeClr val="accent2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804025" y="4941888"/>
            <a:ext cx="208915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800" b="1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zh-TW" sz="2800" b="1">
              <a:solidFill>
                <a:schemeClr val="accent2"/>
              </a:solidFill>
            </a:endParaRP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923928" y="1750219"/>
            <a:ext cx="4427537" cy="3357562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zh-TW" altLang="en-US" sz="3600" b="1" dirty="0">
                <a:solidFill>
                  <a:srgbClr val="008000"/>
                </a:solidFill>
                <a:effectLst/>
                <a:ea typeface="微軟正黑體" pitchFamily="34" charset="-120"/>
              </a:rPr>
              <a:t>道德高尚</a:t>
            </a:r>
          </a:p>
          <a:p>
            <a:pPr marL="342900" indent="-342900">
              <a:buFontTx/>
              <a:buAutoNum type="arabicPeriod"/>
            </a:pPr>
            <a:r>
              <a:rPr lang="zh-TW" altLang="en-US" sz="3600" b="1" dirty="0">
                <a:solidFill>
                  <a:srgbClr val="008000"/>
                </a:solidFill>
                <a:effectLst/>
                <a:ea typeface="微軟正黑體" pitchFamily="34" charset="-120"/>
              </a:rPr>
              <a:t>地位名望</a:t>
            </a:r>
          </a:p>
          <a:p>
            <a:pPr marL="342900" indent="-342900">
              <a:buFontTx/>
              <a:buAutoNum type="arabicPeriod"/>
            </a:pPr>
            <a:r>
              <a:rPr lang="zh-TW" altLang="en-US" sz="3600" b="1" dirty="0">
                <a:solidFill>
                  <a:srgbClr val="008000"/>
                </a:solidFill>
                <a:effectLst/>
                <a:ea typeface="微軟正黑體" pitchFamily="34" charset="-120"/>
              </a:rPr>
              <a:t>有學問、有知識</a:t>
            </a:r>
          </a:p>
          <a:p>
            <a:pPr marL="342900" indent="-342900">
              <a:buFontTx/>
              <a:buAutoNum type="arabicPeriod"/>
            </a:pPr>
            <a:r>
              <a:rPr lang="zh-TW" altLang="en-US" sz="3600" b="1" dirty="0">
                <a:solidFill>
                  <a:srgbClr val="008000"/>
                </a:solidFill>
                <a:effectLst/>
                <a:ea typeface="微軟正黑體" pitchFamily="34" charset="-120"/>
              </a:rPr>
              <a:t>飽嚐世故、閱歷</a:t>
            </a:r>
          </a:p>
          <a:p>
            <a:pPr marL="342900" indent="-342900">
              <a:buFontTx/>
              <a:buAutoNum type="arabicPeriod"/>
            </a:pPr>
            <a:r>
              <a:rPr lang="zh-TW" altLang="en-US" sz="3600" b="1" dirty="0">
                <a:solidFill>
                  <a:srgbClr val="008000"/>
                </a:solidFill>
                <a:effectLst/>
                <a:ea typeface="微軟正黑體" pitchFamily="34" charset="-120"/>
              </a:rPr>
              <a:t>相信神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4"/>
          <a:stretch/>
        </p:blipFill>
        <p:spPr bwMode="auto">
          <a:xfrm flipH="1">
            <a:off x="683568" y="2136883"/>
            <a:ext cx="2672292" cy="3806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62035" y="1268760"/>
            <a:ext cx="6561491" cy="1296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solidFill>
                  <a:srgbClr val="0054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我實實在在的告訴你，人若不重生，就不能見神的國</a:t>
            </a:r>
            <a:r>
              <a:rPr lang="zh-TW" altLang="en-US" dirty="0" smtClean="0">
                <a:solidFill>
                  <a:srgbClr val="0054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  </a:t>
            </a:r>
            <a:r>
              <a:rPr lang="zh-TW" altLang="en-US" sz="2400" dirty="0" smtClean="0">
                <a:solidFill>
                  <a:srgbClr val="0054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2400" dirty="0" smtClean="0">
                <a:solidFill>
                  <a:srgbClr val="0054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3:3</a:t>
            </a:r>
            <a:endParaRPr lang="zh-TW" altLang="en-US" sz="2400" dirty="0">
              <a:solidFill>
                <a:srgbClr val="0054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04"/>
          <a:stretch/>
        </p:blipFill>
        <p:spPr bwMode="auto">
          <a:xfrm flipH="1">
            <a:off x="509960" y="2495548"/>
            <a:ext cx="2736307" cy="3958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894336" y="2927074"/>
            <a:ext cx="4464496" cy="144068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57150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zh-TW" altLang="en-US" sz="4000" b="1" dirty="0">
                <a:solidFill>
                  <a:srgbClr val="000000"/>
                </a:solidFill>
                <a:ea typeface="微軟正黑體" pitchFamily="34" charset="-120"/>
              </a:rPr>
              <a:t>人的</a:t>
            </a:r>
            <a:r>
              <a:rPr lang="zh-TW" altLang="en-US" sz="4000" b="1" dirty="0" smtClean="0">
                <a:solidFill>
                  <a:srgbClr val="000000"/>
                </a:solidFill>
                <a:ea typeface="微軟正黑體" pitchFamily="34" charset="-120"/>
              </a:rPr>
              <a:t>觀念</a:t>
            </a:r>
            <a:endParaRPr lang="en-US" altLang="zh-TW" sz="4000" b="1" dirty="0" smtClean="0">
              <a:solidFill>
                <a:srgbClr val="000000"/>
              </a:solidFill>
              <a:ea typeface="微軟正黑體" pitchFamily="34" charset="-120"/>
            </a:endParaRPr>
          </a:p>
          <a:p>
            <a:pPr marL="342900" indent="-342900" algn="ctr"/>
            <a:r>
              <a:rPr lang="zh-TW" altLang="en-US" sz="4000" b="1" dirty="0" smtClean="0">
                <a:solidFill>
                  <a:srgbClr val="000099"/>
                </a:solidFill>
                <a:ea typeface="微軟正黑體" pitchFamily="34" charset="-120"/>
              </a:rPr>
              <a:t>教育以改行</a:t>
            </a:r>
            <a:r>
              <a:rPr lang="zh-TW" altLang="en-US" sz="4000" b="1" dirty="0">
                <a:solidFill>
                  <a:srgbClr val="000099"/>
                </a:solidFill>
                <a:ea typeface="微軟正黑體" pitchFamily="34" charset="-120"/>
              </a:rPr>
              <a:t>為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17197" y="4583780"/>
            <a:ext cx="4441635" cy="1584176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57150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42900" indent="-342900" algn="ctr"/>
            <a:r>
              <a:rPr lang="zh-TW" altLang="en-US" sz="4000" b="1" dirty="0">
                <a:solidFill>
                  <a:srgbClr val="FFFF00"/>
                </a:solidFill>
                <a:ea typeface="微軟正黑體" pitchFamily="34" charset="-120"/>
              </a:rPr>
              <a:t>主的</a:t>
            </a:r>
            <a:r>
              <a:rPr lang="zh-TW" altLang="en-US" sz="4000" b="1" dirty="0" smtClean="0">
                <a:solidFill>
                  <a:srgbClr val="FFFF00"/>
                </a:solidFill>
                <a:ea typeface="微軟正黑體" pitchFamily="34" charset="-120"/>
              </a:rPr>
              <a:t>看法</a:t>
            </a:r>
            <a:endParaRPr lang="en-US" altLang="zh-TW" sz="4000" b="1" dirty="0" smtClean="0">
              <a:solidFill>
                <a:srgbClr val="FFFF00"/>
              </a:solidFill>
              <a:ea typeface="微軟正黑體" pitchFamily="34" charset="-120"/>
            </a:endParaRPr>
          </a:p>
          <a:p>
            <a:pPr marL="342900" indent="-342900" algn="ctr"/>
            <a:r>
              <a:rPr lang="zh-TW" altLang="en-US" sz="4000" b="1" dirty="0" smtClean="0">
                <a:solidFill>
                  <a:srgbClr val="CCFF33"/>
                </a:solidFill>
                <a:ea typeface="微軟正黑體" pitchFamily="34" charset="-120"/>
              </a:rPr>
              <a:t>重生以得生命</a:t>
            </a:r>
            <a:endParaRPr lang="zh-TW" altLang="en-US" sz="4000" b="1" dirty="0">
              <a:solidFill>
                <a:srgbClr val="CCFF33"/>
              </a:solidFill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00400" cy="122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88640"/>
            <a:ext cx="4714552" cy="1143000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FF0000"/>
                </a:solidFill>
                <a:ea typeface="微軟正黑體" pitchFamily="34" charset="-120"/>
              </a:rPr>
              <a:t>罪</a:t>
            </a:r>
            <a:r>
              <a:rPr lang="zh-TW" altLang="en-US" sz="5400" b="1" dirty="0">
                <a:solidFill>
                  <a:srgbClr val="000000"/>
                </a:solidFill>
                <a:ea typeface="微軟正黑體" pitchFamily="34" charset="-120"/>
              </a:rPr>
              <a:t>進到人裏面</a:t>
            </a:r>
          </a:p>
        </p:txBody>
      </p:sp>
      <p:pic>
        <p:nvPicPr>
          <p:cNvPr id="28677" name="Picture 5" descr="0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51100"/>
            <a:ext cx="5940425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371850" y="2446867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0000"/>
                </a:solidFill>
                <a:ea typeface="華康秀風體W3" pitchFamily="65" charset="-120"/>
              </a:rPr>
              <a:t>暴躁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867400" y="4365625"/>
            <a:ext cx="170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000000"/>
                </a:solidFill>
                <a:ea typeface="華康秀風體W3" pitchFamily="65" charset="-120"/>
              </a:rPr>
              <a:t>闖紅燈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011863" y="58769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000000"/>
                </a:solidFill>
                <a:ea typeface="華康秀風體W3" pitchFamily="65" charset="-120"/>
              </a:rPr>
              <a:t>說謊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164388" y="1557338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000000"/>
                </a:solidFill>
                <a:ea typeface="華康秀風體W3" pitchFamily="65" charset="-120"/>
              </a:rPr>
              <a:t>作弊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132138" y="4581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 b="1">
                <a:solidFill>
                  <a:srgbClr val="000000"/>
                </a:solidFill>
                <a:ea typeface="華康秀風體W3" pitchFamily="65" charset="-120"/>
              </a:rPr>
              <a:t>易怒</a:t>
            </a:r>
          </a:p>
        </p:txBody>
      </p:sp>
      <p:pic>
        <p:nvPicPr>
          <p:cNvPr id="28685" name="Picture 13" descr="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" y="2592719"/>
            <a:ext cx="3216275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611560" y="1268760"/>
            <a:ext cx="0" cy="4320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611560" y="1700808"/>
            <a:ext cx="1024846" cy="0"/>
          </a:xfrm>
          <a:prstGeom prst="line">
            <a:avLst/>
          </a:prstGeom>
          <a:ln w="2857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36406" y="1377642"/>
            <a:ext cx="3630919" cy="646331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生命特性與本能</a:t>
            </a:r>
            <a:endParaRPr lang="zh-TW" altLang="en-US" sz="3600" b="1" dirty="0">
              <a:solidFill>
                <a:schemeClr val="accent6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16632"/>
            <a:ext cx="3276600" cy="111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8" grpId="0"/>
      <p:bldP spid="28679" grpId="0"/>
      <p:bldP spid="28682" grpId="0"/>
      <p:bldP spid="28683" grpId="0"/>
      <p:bldP spid="2868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5" name="Picture 9" descr="20110518225719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r>
              <a:rPr lang="zh-TW" altLang="en-US" sz="4800" b="1" dirty="0" smtClean="0">
                <a:ea typeface="微軟正黑體" pitchFamily="34" charset="-120"/>
              </a:rPr>
              <a:t>人需要</a:t>
            </a:r>
            <a:r>
              <a:rPr lang="zh-TW" altLang="en-US" sz="6600" b="1" dirty="0">
                <a:solidFill>
                  <a:srgbClr val="FF0000"/>
                </a:solidFill>
                <a:ea typeface="微軟正黑體" pitchFamily="34" charset="-120"/>
              </a:rPr>
              <a:t>重生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251520" y="4152900"/>
            <a:ext cx="5976664" cy="258846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89650">
                <a:schemeClr val="bg1"/>
              </a:gs>
              <a:gs pos="0">
                <a:srgbClr val="009A00"/>
              </a:gs>
              <a:gs pos="69000">
                <a:schemeClr val="bg1"/>
              </a:gs>
              <a:gs pos="22000">
                <a:srgbClr val="00B050"/>
              </a:gs>
              <a:gs pos="8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marL="342900" indent="-342900"/>
            <a:r>
              <a:rPr lang="zh-TW" altLang="en-US" sz="6000" b="1" dirty="0">
                <a:solidFill>
                  <a:srgbClr val="FF0000"/>
                </a:solidFill>
                <a:ea typeface="微軟正黑體" pitchFamily="34" charset="-120"/>
              </a:rPr>
              <a:t>重生</a:t>
            </a:r>
          </a:p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ea typeface="微軟正黑體" pitchFamily="34" charset="-120"/>
              </a:rPr>
              <a:t>就是</a:t>
            </a:r>
            <a:r>
              <a:rPr lang="zh-TW" altLang="en-US" sz="4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ea typeface="微軟正黑體" pitchFamily="34" charset="-120"/>
              </a:rPr>
              <a:t>人在自己的生命之外，再得著</a:t>
            </a:r>
            <a:r>
              <a:rPr lang="zh-TW" altLang="en-US" sz="5400" b="1" dirty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ea typeface="微軟正黑體" pitchFamily="34" charset="-120"/>
              </a:rPr>
              <a:t>神的生命</a:t>
            </a:r>
            <a:endParaRPr lang="zh-TW" altLang="en-US" sz="5400" b="1" dirty="0">
              <a:effectLst>
                <a:glow rad="101600">
                  <a:srgbClr val="000000"/>
                </a:glow>
              </a:effectLst>
              <a:ea typeface="微軟正黑體" pitchFamily="34" charset="-12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435600" y="1844675"/>
            <a:ext cx="2519363" cy="1773238"/>
          </a:xfrm>
          <a:prstGeom prst="roundRect">
            <a:avLst>
              <a:gd name="adj" fmla="val 16667"/>
            </a:avLst>
          </a:prstGeom>
          <a:solidFill>
            <a:srgbClr val="005400"/>
          </a:solidFill>
          <a:ln w="57150" algn="ctr">
            <a:solidFill>
              <a:srgbClr val="FFFF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342900" indent="-342900" algn="ctr"/>
            <a:r>
              <a:rPr lang="en-US" altLang="zh-TW" sz="4800" b="1" dirty="0">
                <a:solidFill>
                  <a:srgbClr val="FFFF00"/>
                </a:solidFill>
                <a:ea typeface="微軟正黑體" pitchFamily="34" charset="-120"/>
              </a:rPr>
              <a:t>GOD</a:t>
            </a:r>
          </a:p>
          <a:p>
            <a:pPr marL="342900" indent="-342900" algn="ctr"/>
            <a:r>
              <a:rPr lang="en-US" altLang="zh-TW" sz="4800" b="1" dirty="0">
                <a:solidFill>
                  <a:srgbClr val="FFFF00"/>
                </a:solidFill>
                <a:ea typeface="微軟正黑體" pitchFamily="34" charset="-120"/>
              </a:rPr>
              <a:t>MAN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 rot="16200000">
            <a:off x="3852069" y="2205831"/>
            <a:ext cx="936625" cy="1223963"/>
          </a:xfrm>
          <a:prstGeom prst="downArrow">
            <a:avLst>
              <a:gd name="adj1" fmla="val 50000"/>
              <a:gd name="adj2" fmla="val 326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-479425" y="13112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zh-TW" altLang="zh-TW"/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755650" y="1844675"/>
            <a:ext cx="2592388" cy="1700213"/>
          </a:xfrm>
          <a:prstGeom prst="roundRect">
            <a:avLst>
              <a:gd name="adj" fmla="val 16667"/>
            </a:avLst>
          </a:prstGeom>
          <a:solidFill>
            <a:schemeClr val="tx1">
              <a:lumMod val="40000"/>
              <a:lumOff val="60000"/>
            </a:schemeClr>
          </a:solidFill>
          <a:ln w="57150">
            <a:solidFill>
              <a:srgbClr val="80808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marL="342900" indent="-342900" algn="ctr"/>
            <a:r>
              <a:rPr lang="en-US" altLang="zh-TW" sz="4800" b="1" dirty="0">
                <a:solidFill>
                  <a:srgbClr val="000000"/>
                </a:solidFill>
                <a:ea typeface="微軟正黑體" pitchFamily="34" charset="-120"/>
              </a:rPr>
              <a:t>GOOD</a:t>
            </a:r>
          </a:p>
          <a:p>
            <a:pPr marL="342900" indent="-342900" algn="ctr"/>
            <a:r>
              <a:rPr lang="en-US" altLang="zh-TW" sz="4800" b="1" dirty="0">
                <a:solidFill>
                  <a:srgbClr val="000000"/>
                </a:solidFill>
                <a:ea typeface="微軟正黑體" pitchFamily="34" charset="-120"/>
              </a:rPr>
              <a:t>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76825" y="4768850"/>
            <a:ext cx="3598863" cy="2089150"/>
          </a:xfrm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3431"/>
            <a:ext cx="4031417" cy="352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 rot="16200000">
            <a:off x="5199277" y="2930765"/>
            <a:ext cx="5946243" cy="720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人如何重生</a:t>
            </a:r>
            <a:endParaRPr lang="en-US" altLang="zh-TW" sz="4800" b="1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？</a:t>
            </a:r>
            <a:endParaRPr lang="zh-TW" altLang="en-US" sz="48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37734" y="548680"/>
            <a:ext cx="1007596" cy="116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  <a:ea typeface="+mn-ea"/>
              </a:rPr>
              <a:t>人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169383" y="548680"/>
            <a:ext cx="1007596" cy="116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+mn-ea"/>
                <a:ea typeface="+mn-ea"/>
              </a:rPr>
              <a:t>神</a:t>
            </a:r>
          </a:p>
        </p:txBody>
      </p:sp>
      <p:sp>
        <p:nvSpPr>
          <p:cNvPr id="4" name="左-右雙向箭號 3"/>
          <p:cNvSpPr/>
          <p:nvPr/>
        </p:nvSpPr>
        <p:spPr>
          <a:xfrm>
            <a:off x="3645330" y="845231"/>
            <a:ext cx="2524053" cy="576064"/>
          </a:xfrm>
          <a:prstGeom prst="leftRightArrow">
            <a:avLst/>
          </a:prstGeom>
          <a:noFill/>
          <a:ln w="28575">
            <a:solidFill>
              <a:srgbClr val="00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閃電 4"/>
          <p:cNvSpPr/>
          <p:nvPr/>
        </p:nvSpPr>
        <p:spPr>
          <a:xfrm flipH="1">
            <a:off x="3790974" y="161155"/>
            <a:ext cx="2232764" cy="1944216"/>
          </a:xfrm>
          <a:prstGeom prst="lightningBolt">
            <a:avLst/>
          </a:prstGeom>
          <a:solidFill>
            <a:srgbClr val="000000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</a:rPr>
              <a:t>罪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4885895" y="1988840"/>
            <a:ext cx="1597383" cy="1076039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罪</a:t>
            </a:r>
            <a:endParaRPr lang="zh-TW" altLang="en-US" sz="4400" b="1" dirty="0" smtClea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885894" y="3282465"/>
            <a:ext cx="1597383" cy="1076039"/>
          </a:xfrm>
          <a:prstGeom prst="roundRect">
            <a:avLst/>
          </a:prstGeom>
          <a:solidFill>
            <a:srgbClr val="FFC000"/>
          </a:solidFill>
          <a:ln>
            <a:solidFill>
              <a:srgbClr val="0054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 smtClean="0">
                <a:solidFill>
                  <a:srgbClr val="0054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生命</a:t>
            </a:r>
          </a:p>
        </p:txBody>
      </p:sp>
      <p:sp>
        <p:nvSpPr>
          <p:cNvPr id="16" name="上彎箭號 15"/>
          <p:cNvSpPr/>
          <p:nvPr/>
        </p:nvSpPr>
        <p:spPr>
          <a:xfrm rot="5400000">
            <a:off x="2900927" y="1804744"/>
            <a:ext cx="1916523" cy="1742730"/>
          </a:xfrm>
          <a:prstGeom prst="bentUpArrow">
            <a:avLst>
              <a:gd name="adj1" fmla="val 18606"/>
              <a:gd name="adj2" fmla="val 25000"/>
              <a:gd name="adj3" fmla="val 2500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 animBg="1"/>
      <p:bldP spid="5" grpId="0" animBg="1"/>
      <p:bldP spid="14" grpId="0" animBg="1"/>
      <p:bldP spid="2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1"/>
          <p:cNvSpPr>
            <a:spLocks/>
          </p:cNvSpPr>
          <p:nvPr/>
        </p:nvSpPr>
        <p:spPr bwMode="auto">
          <a:xfrm>
            <a:off x="4859337" y="1411288"/>
            <a:ext cx="2089150" cy="868363"/>
          </a:xfrm>
          <a:custGeom>
            <a:avLst/>
            <a:gdLst>
              <a:gd name="T0" fmla="*/ 744251 w 1513"/>
              <a:gd name="T1" fmla="*/ 226612 h 456"/>
              <a:gd name="T2" fmla="*/ 599267 w 1513"/>
              <a:gd name="T3" fmla="*/ 57129 h 456"/>
              <a:gd name="T4" fmla="*/ 474995 w 1513"/>
              <a:gd name="T5" fmla="*/ 83789 h 456"/>
              <a:gd name="T6" fmla="*/ 412859 w 1513"/>
              <a:gd name="T7" fmla="*/ 255177 h 456"/>
              <a:gd name="T8" fmla="*/ 207120 w 1513"/>
              <a:gd name="T9" fmla="*/ 213282 h 456"/>
              <a:gd name="T10" fmla="*/ 196074 w 1513"/>
              <a:gd name="T11" fmla="*/ 169483 h 456"/>
              <a:gd name="T12" fmla="*/ 165696 w 1513"/>
              <a:gd name="T13" fmla="*/ 156153 h 456"/>
              <a:gd name="T14" fmla="*/ 247163 w 1513"/>
              <a:gd name="T15" fmla="*/ 455129 h 456"/>
              <a:gd name="T16" fmla="*/ 267875 w 1513"/>
              <a:gd name="T17" fmla="*/ 497024 h 456"/>
              <a:gd name="T18" fmla="*/ 186408 w 1513"/>
              <a:gd name="T19" fmla="*/ 468459 h 456"/>
              <a:gd name="T20" fmla="*/ 20712 w 1513"/>
              <a:gd name="T21" fmla="*/ 426564 h 456"/>
              <a:gd name="T22" fmla="*/ 41424 w 1513"/>
              <a:gd name="T23" fmla="*/ 512258 h 456"/>
              <a:gd name="T24" fmla="*/ 103560 w 1513"/>
              <a:gd name="T25" fmla="*/ 569387 h 456"/>
              <a:gd name="T26" fmla="*/ 227832 w 1513"/>
              <a:gd name="T27" fmla="*/ 668411 h 456"/>
              <a:gd name="T28" fmla="*/ 433571 w 1513"/>
              <a:gd name="T29" fmla="*/ 611282 h 456"/>
              <a:gd name="T30" fmla="*/ 454283 w 1513"/>
              <a:gd name="T31" fmla="*/ 569387 h 456"/>
              <a:gd name="T32" fmla="*/ 465330 w 1513"/>
              <a:gd name="T33" fmla="*/ 626516 h 456"/>
              <a:gd name="T34" fmla="*/ 526085 w 1513"/>
              <a:gd name="T35" fmla="*/ 754105 h 456"/>
              <a:gd name="T36" fmla="*/ 712493 w 1513"/>
              <a:gd name="T37" fmla="*/ 626516 h 456"/>
              <a:gd name="T38" fmla="*/ 846430 w 1513"/>
              <a:gd name="T39" fmla="*/ 740775 h 456"/>
              <a:gd name="T40" fmla="*/ 1002461 w 1513"/>
              <a:gd name="T41" fmla="*/ 754105 h 456"/>
              <a:gd name="T42" fmla="*/ 1053550 w 1513"/>
              <a:gd name="T43" fmla="*/ 811234 h 456"/>
              <a:gd name="T44" fmla="*/ 1115686 w 1513"/>
              <a:gd name="T45" fmla="*/ 868363 h 456"/>
              <a:gd name="T46" fmla="*/ 1198534 w 1513"/>
              <a:gd name="T47" fmla="*/ 769339 h 456"/>
              <a:gd name="T48" fmla="*/ 1260670 w 1513"/>
              <a:gd name="T49" fmla="*/ 611282 h 456"/>
              <a:gd name="T50" fmla="*/ 1332472 w 1513"/>
              <a:gd name="T51" fmla="*/ 696976 h 456"/>
              <a:gd name="T52" fmla="*/ 1436032 w 1513"/>
              <a:gd name="T53" fmla="*/ 754105 h 456"/>
              <a:gd name="T54" fmla="*/ 1579635 w 1513"/>
              <a:gd name="T55" fmla="*/ 554153 h 456"/>
              <a:gd name="T56" fmla="*/ 1714953 w 1513"/>
              <a:gd name="T57" fmla="*/ 597952 h 456"/>
              <a:gd name="T58" fmla="*/ 1745331 w 1513"/>
              <a:gd name="T59" fmla="*/ 611282 h 456"/>
              <a:gd name="T60" fmla="*/ 1869603 w 1513"/>
              <a:gd name="T61" fmla="*/ 597952 h 456"/>
              <a:gd name="T62" fmla="*/ 1869603 w 1513"/>
              <a:gd name="T63" fmla="*/ 512258 h 456"/>
              <a:gd name="T64" fmla="*/ 1735665 w 1513"/>
              <a:gd name="T65" fmla="*/ 455129 h 456"/>
              <a:gd name="T66" fmla="*/ 1869603 w 1513"/>
              <a:gd name="T67" fmla="*/ 384670 h 456"/>
              <a:gd name="T68" fmla="*/ 1973163 w 1513"/>
              <a:gd name="T69" fmla="*/ 426564 h 456"/>
              <a:gd name="T70" fmla="*/ 2086388 w 1513"/>
              <a:gd name="T71" fmla="*/ 455129 h 456"/>
              <a:gd name="T72" fmla="*/ 2056011 w 1513"/>
              <a:gd name="T73" fmla="*/ 298976 h 456"/>
              <a:gd name="T74" fmla="*/ 1982828 w 1513"/>
              <a:gd name="T75" fmla="*/ 270411 h 456"/>
              <a:gd name="T76" fmla="*/ 1848891 w 1513"/>
              <a:gd name="T77" fmla="*/ 213282 h 456"/>
              <a:gd name="T78" fmla="*/ 1745331 w 1513"/>
              <a:gd name="T79" fmla="*/ 184718 h 456"/>
              <a:gd name="T80" fmla="*/ 1828179 w 1513"/>
              <a:gd name="T81" fmla="*/ 99024 h 456"/>
              <a:gd name="T82" fmla="*/ 1745331 w 1513"/>
              <a:gd name="T83" fmla="*/ 83789 h 456"/>
              <a:gd name="T84" fmla="*/ 1777089 w 1513"/>
              <a:gd name="T85" fmla="*/ 127588 h 456"/>
              <a:gd name="T86" fmla="*/ 1879268 w 1513"/>
              <a:gd name="T87" fmla="*/ 169483 h 456"/>
              <a:gd name="T88" fmla="*/ 2014587 w 1513"/>
              <a:gd name="T89" fmla="*/ 270411 h 456"/>
              <a:gd name="T90" fmla="*/ 1973163 w 1513"/>
              <a:gd name="T91" fmla="*/ 99024 h 456"/>
              <a:gd name="T92" fmla="*/ 1807467 w 1513"/>
              <a:gd name="T93" fmla="*/ 0 h 456"/>
              <a:gd name="T94" fmla="*/ 1436032 w 1513"/>
              <a:gd name="T95" fmla="*/ 99024 h 456"/>
              <a:gd name="T96" fmla="*/ 1300713 w 1513"/>
              <a:gd name="T97" fmla="*/ 140919 h 456"/>
              <a:gd name="T98" fmla="*/ 1083928 w 1513"/>
              <a:gd name="T99" fmla="*/ 198048 h 456"/>
              <a:gd name="T100" fmla="*/ 744251 w 1513"/>
              <a:gd name="T101" fmla="*/ 226612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13" h="456">
                <a:moveTo>
                  <a:pt x="539" y="119"/>
                </a:moveTo>
                <a:cubicBezTo>
                  <a:pt x="496" y="106"/>
                  <a:pt x="474" y="55"/>
                  <a:pt x="434" y="30"/>
                </a:cubicBezTo>
                <a:cubicBezTo>
                  <a:pt x="404" y="34"/>
                  <a:pt x="368" y="25"/>
                  <a:pt x="344" y="44"/>
                </a:cubicBezTo>
                <a:cubicBezTo>
                  <a:pt x="315" y="68"/>
                  <a:pt x="356" y="117"/>
                  <a:pt x="299" y="134"/>
                </a:cubicBezTo>
                <a:cubicBezTo>
                  <a:pt x="247" y="128"/>
                  <a:pt x="203" y="117"/>
                  <a:pt x="150" y="112"/>
                </a:cubicBezTo>
                <a:cubicBezTo>
                  <a:pt x="147" y="104"/>
                  <a:pt x="148" y="95"/>
                  <a:pt x="142" y="89"/>
                </a:cubicBezTo>
                <a:cubicBezTo>
                  <a:pt x="137" y="84"/>
                  <a:pt x="122" y="75"/>
                  <a:pt x="120" y="82"/>
                </a:cubicBezTo>
                <a:cubicBezTo>
                  <a:pt x="107" y="128"/>
                  <a:pt x="139" y="212"/>
                  <a:pt x="179" y="239"/>
                </a:cubicBezTo>
                <a:cubicBezTo>
                  <a:pt x="184" y="246"/>
                  <a:pt x="201" y="256"/>
                  <a:pt x="194" y="261"/>
                </a:cubicBezTo>
                <a:cubicBezTo>
                  <a:pt x="183" y="269"/>
                  <a:pt x="148" y="248"/>
                  <a:pt x="135" y="246"/>
                </a:cubicBezTo>
                <a:cubicBezTo>
                  <a:pt x="93" y="238"/>
                  <a:pt x="55" y="237"/>
                  <a:pt x="15" y="224"/>
                </a:cubicBezTo>
                <a:cubicBezTo>
                  <a:pt x="5" y="253"/>
                  <a:pt x="0" y="245"/>
                  <a:pt x="30" y="269"/>
                </a:cubicBezTo>
                <a:cubicBezTo>
                  <a:pt x="44" y="280"/>
                  <a:pt x="75" y="299"/>
                  <a:pt x="75" y="299"/>
                </a:cubicBezTo>
                <a:cubicBezTo>
                  <a:pt x="100" y="335"/>
                  <a:pt x="125" y="339"/>
                  <a:pt x="165" y="351"/>
                </a:cubicBezTo>
                <a:cubicBezTo>
                  <a:pt x="216" y="347"/>
                  <a:pt x="270" y="351"/>
                  <a:pt x="314" y="321"/>
                </a:cubicBezTo>
                <a:cubicBezTo>
                  <a:pt x="319" y="314"/>
                  <a:pt x="321" y="296"/>
                  <a:pt x="329" y="299"/>
                </a:cubicBezTo>
                <a:cubicBezTo>
                  <a:pt x="339" y="302"/>
                  <a:pt x="334" y="319"/>
                  <a:pt x="337" y="329"/>
                </a:cubicBezTo>
                <a:cubicBezTo>
                  <a:pt x="346" y="360"/>
                  <a:pt x="354" y="378"/>
                  <a:pt x="381" y="396"/>
                </a:cubicBezTo>
                <a:cubicBezTo>
                  <a:pt x="502" y="387"/>
                  <a:pt x="466" y="403"/>
                  <a:pt x="516" y="329"/>
                </a:cubicBezTo>
                <a:cubicBezTo>
                  <a:pt x="564" y="340"/>
                  <a:pt x="571" y="384"/>
                  <a:pt x="613" y="389"/>
                </a:cubicBezTo>
                <a:cubicBezTo>
                  <a:pt x="651" y="393"/>
                  <a:pt x="688" y="394"/>
                  <a:pt x="726" y="396"/>
                </a:cubicBezTo>
                <a:cubicBezTo>
                  <a:pt x="777" y="414"/>
                  <a:pt x="720" y="389"/>
                  <a:pt x="763" y="426"/>
                </a:cubicBezTo>
                <a:cubicBezTo>
                  <a:pt x="777" y="438"/>
                  <a:pt x="808" y="456"/>
                  <a:pt x="808" y="456"/>
                </a:cubicBezTo>
                <a:cubicBezTo>
                  <a:pt x="837" y="445"/>
                  <a:pt x="851" y="430"/>
                  <a:pt x="868" y="404"/>
                </a:cubicBezTo>
                <a:cubicBezTo>
                  <a:pt x="880" y="365"/>
                  <a:pt x="873" y="335"/>
                  <a:pt x="913" y="321"/>
                </a:cubicBezTo>
                <a:cubicBezTo>
                  <a:pt x="952" y="335"/>
                  <a:pt x="927" y="341"/>
                  <a:pt x="965" y="366"/>
                </a:cubicBezTo>
                <a:cubicBezTo>
                  <a:pt x="989" y="403"/>
                  <a:pt x="995" y="405"/>
                  <a:pt x="1040" y="396"/>
                </a:cubicBezTo>
                <a:cubicBezTo>
                  <a:pt x="1091" y="361"/>
                  <a:pt x="1079" y="315"/>
                  <a:pt x="1144" y="291"/>
                </a:cubicBezTo>
                <a:cubicBezTo>
                  <a:pt x="1215" y="302"/>
                  <a:pt x="1178" y="293"/>
                  <a:pt x="1242" y="314"/>
                </a:cubicBezTo>
                <a:cubicBezTo>
                  <a:pt x="1249" y="316"/>
                  <a:pt x="1264" y="321"/>
                  <a:pt x="1264" y="321"/>
                </a:cubicBezTo>
                <a:cubicBezTo>
                  <a:pt x="1294" y="319"/>
                  <a:pt x="1325" y="322"/>
                  <a:pt x="1354" y="314"/>
                </a:cubicBezTo>
                <a:cubicBezTo>
                  <a:pt x="1382" y="306"/>
                  <a:pt x="1367" y="277"/>
                  <a:pt x="1354" y="269"/>
                </a:cubicBezTo>
                <a:cubicBezTo>
                  <a:pt x="1332" y="256"/>
                  <a:pt x="1282" y="245"/>
                  <a:pt x="1257" y="239"/>
                </a:cubicBezTo>
                <a:cubicBezTo>
                  <a:pt x="1286" y="219"/>
                  <a:pt x="1320" y="212"/>
                  <a:pt x="1354" y="202"/>
                </a:cubicBezTo>
                <a:cubicBezTo>
                  <a:pt x="1380" y="208"/>
                  <a:pt x="1404" y="216"/>
                  <a:pt x="1429" y="224"/>
                </a:cubicBezTo>
                <a:cubicBezTo>
                  <a:pt x="1462" y="247"/>
                  <a:pt x="1470" y="247"/>
                  <a:pt x="1511" y="239"/>
                </a:cubicBezTo>
                <a:cubicBezTo>
                  <a:pt x="1509" y="222"/>
                  <a:pt x="1513" y="173"/>
                  <a:pt x="1489" y="157"/>
                </a:cubicBezTo>
                <a:cubicBezTo>
                  <a:pt x="1474" y="147"/>
                  <a:pt x="1453" y="148"/>
                  <a:pt x="1436" y="142"/>
                </a:cubicBezTo>
                <a:cubicBezTo>
                  <a:pt x="1404" y="131"/>
                  <a:pt x="1372" y="120"/>
                  <a:pt x="1339" y="112"/>
                </a:cubicBezTo>
                <a:cubicBezTo>
                  <a:pt x="1141" y="124"/>
                  <a:pt x="1211" y="133"/>
                  <a:pt x="1264" y="97"/>
                </a:cubicBezTo>
                <a:cubicBezTo>
                  <a:pt x="1282" y="69"/>
                  <a:pt x="1297" y="70"/>
                  <a:pt x="1324" y="52"/>
                </a:cubicBezTo>
                <a:cubicBezTo>
                  <a:pt x="1313" y="45"/>
                  <a:pt x="1279" y="14"/>
                  <a:pt x="1264" y="44"/>
                </a:cubicBezTo>
                <a:cubicBezTo>
                  <a:pt x="1259" y="54"/>
                  <a:pt x="1278" y="61"/>
                  <a:pt x="1287" y="67"/>
                </a:cubicBezTo>
                <a:cubicBezTo>
                  <a:pt x="1305" y="79"/>
                  <a:pt x="1341" y="84"/>
                  <a:pt x="1361" y="89"/>
                </a:cubicBezTo>
                <a:cubicBezTo>
                  <a:pt x="1395" y="106"/>
                  <a:pt x="1423" y="130"/>
                  <a:pt x="1459" y="142"/>
                </a:cubicBezTo>
                <a:cubicBezTo>
                  <a:pt x="1455" y="117"/>
                  <a:pt x="1453" y="71"/>
                  <a:pt x="1429" y="52"/>
                </a:cubicBezTo>
                <a:cubicBezTo>
                  <a:pt x="1411" y="38"/>
                  <a:pt x="1332" y="5"/>
                  <a:pt x="1309" y="0"/>
                </a:cubicBezTo>
                <a:cubicBezTo>
                  <a:pt x="1218" y="12"/>
                  <a:pt x="1132" y="42"/>
                  <a:pt x="1040" y="52"/>
                </a:cubicBezTo>
                <a:cubicBezTo>
                  <a:pt x="1006" y="60"/>
                  <a:pt x="977" y="69"/>
                  <a:pt x="942" y="74"/>
                </a:cubicBezTo>
                <a:cubicBezTo>
                  <a:pt x="889" y="93"/>
                  <a:pt x="842" y="99"/>
                  <a:pt x="785" y="104"/>
                </a:cubicBezTo>
                <a:cubicBezTo>
                  <a:pt x="717" y="97"/>
                  <a:pt x="570" y="53"/>
                  <a:pt x="539" y="119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30"/>
          <p:cNvSpPr>
            <a:spLocks/>
          </p:cNvSpPr>
          <p:nvPr/>
        </p:nvSpPr>
        <p:spPr bwMode="auto">
          <a:xfrm rot="11278923">
            <a:off x="5386144" y="1010001"/>
            <a:ext cx="2241550" cy="1139825"/>
          </a:xfrm>
          <a:custGeom>
            <a:avLst/>
            <a:gdLst>
              <a:gd name="T0" fmla="*/ 798543 w 1513"/>
              <a:gd name="T1" fmla="*/ 297454 h 456"/>
              <a:gd name="T2" fmla="*/ 642983 w 1513"/>
              <a:gd name="T3" fmla="*/ 74988 h 456"/>
              <a:gd name="T4" fmla="*/ 509645 w 1513"/>
              <a:gd name="T5" fmla="*/ 109983 h 456"/>
              <a:gd name="T6" fmla="*/ 442977 w 1513"/>
              <a:gd name="T7" fmla="*/ 334949 h 456"/>
              <a:gd name="T8" fmla="*/ 222229 w 1513"/>
              <a:gd name="T9" fmla="*/ 279957 h 456"/>
              <a:gd name="T10" fmla="*/ 210377 w 1513"/>
              <a:gd name="T11" fmla="*/ 222466 h 456"/>
              <a:gd name="T12" fmla="*/ 177783 w 1513"/>
              <a:gd name="T13" fmla="*/ 204969 h 456"/>
              <a:gd name="T14" fmla="*/ 265193 w 1513"/>
              <a:gd name="T15" fmla="*/ 597408 h 456"/>
              <a:gd name="T16" fmla="*/ 287416 w 1513"/>
              <a:gd name="T17" fmla="*/ 652400 h 456"/>
              <a:gd name="T18" fmla="*/ 200006 w 1513"/>
              <a:gd name="T19" fmla="*/ 614906 h 456"/>
              <a:gd name="T20" fmla="*/ 22223 w 1513"/>
              <a:gd name="T21" fmla="*/ 559914 h 456"/>
              <a:gd name="T22" fmla="*/ 44446 w 1513"/>
              <a:gd name="T23" fmla="*/ 672397 h 456"/>
              <a:gd name="T24" fmla="*/ 111115 w 1513"/>
              <a:gd name="T25" fmla="*/ 747385 h 456"/>
              <a:gd name="T26" fmla="*/ 244452 w 1513"/>
              <a:gd name="T27" fmla="*/ 877365 h 456"/>
              <a:gd name="T28" fmla="*/ 465199 w 1513"/>
              <a:gd name="T29" fmla="*/ 802377 h 456"/>
              <a:gd name="T30" fmla="*/ 487422 w 1513"/>
              <a:gd name="T31" fmla="*/ 747385 h 456"/>
              <a:gd name="T32" fmla="*/ 499275 w 1513"/>
              <a:gd name="T33" fmla="*/ 822374 h 456"/>
              <a:gd name="T34" fmla="*/ 564462 w 1513"/>
              <a:gd name="T35" fmla="*/ 989848 h 456"/>
              <a:gd name="T36" fmla="*/ 764468 w 1513"/>
              <a:gd name="T37" fmla="*/ 822374 h 456"/>
              <a:gd name="T38" fmla="*/ 908176 w 1513"/>
              <a:gd name="T39" fmla="*/ 972351 h 456"/>
              <a:gd name="T40" fmla="*/ 1075588 w 1513"/>
              <a:gd name="T41" fmla="*/ 989848 h 456"/>
              <a:gd name="T42" fmla="*/ 1130405 w 1513"/>
              <a:gd name="T43" fmla="*/ 1064837 h 456"/>
              <a:gd name="T44" fmla="*/ 1197074 w 1513"/>
              <a:gd name="T45" fmla="*/ 1139825 h 456"/>
              <a:gd name="T46" fmla="*/ 1285965 w 1513"/>
              <a:gd name="T47" fmla="*/ 1009845 h 456"/>
              <a:gd name="T48" fmla="*/ 1352634 w 1513"/>
              <a:gd name="T49" fmla="*/ 802377 h 456"/>
              <a:gd name="T50" fmla="*/ 1429673 w 1513"/>
              <a:gd name="T51" fmla="*/ 914860 h 456"/>
              <a:gd name="T52" fmla="*/ 1540788 w 1513"/>
              <a:gd name="T53" fmla="*/ 989848 h 456"/>
              <a:gd name="T54" fmla="*/ 1694867 w 1513"/>
              <a:gd name="T55" fmla="*/ 727388 h 456"/>
              <a:gd name="T56" fmla="*/ 1840056 w 1513"/>
              <a:gd name="T57" fmla="*/ 784879 h 456"/>
              <a:gd name="T58" fmla="*/ 1872650 w 1513"/>
              <a:gd name="T59" fmla="*/ 802377 h 456"/>
              <a:gd name="T60" fmla="*/ 2005987 w 1513"/>
              <a:gd name="T61" fmla="*/ 784879 h 456"/>
              <a:gd name="T62" fmla="*/ 2005987 w 1513"/>
              <a:gd name="T63" fmla="*/ 672397 h 456"/>
              <a:gd name="T64" fmla="*/ 1862279 w 1513"/>
              <a:gd name="T65" fmla="*/ 597408 h 456"/>
              <a:gd name="T66" fmla="*/ 2005987 w 1513"/>
              <a:gd name="T67" fmla="*/ 504922 h 456"/>
              <a:gd name="T68" fmla="*/ 2117102 w 1513"/>
              <a:gd name="T69" fmla="*/ 559914 h 456"/>
              <a:gd name="T70" fmla="*/ 2238587 w 1513"/>
              <a:gd name="T71" fmla="*/ 597408 h 456"/>
              <a:gd name="T72" fmla="*/ 2205993 w 1513"/>
              <a:gd name="T73" fmla="*/ 392440 h 456"/>
              <a:gd name="T74" fmla="*/ 2127472 w 1513"/>
              <a:gd name="T75" fmla="*/ 354946 h 456"/>
              <a:gd name="T76" fmla="*/ 1983764 w 1513"/>
              <a:gd name="T77" fmla="*/ 279957 h 456"/>
              <a:gd name="T78" fmla="*/ 1872650 w 1513"/>
              <a:gd name="T79" fmla="*/ 242463 h 456"/>
              <a:gd name="T80" fmla="*/ 1961541 w 1513"/>
              <a:gd name="T81" fmla="*/ 129980 h 456"/>
              <a:gd name="T82" fmla="*/ 1872650 w 1513"/>
              <a:gd name="T83" fmla="*/ 109983 h 456"/>
              <a:gd name="T84" fmla="*/ 1906725 w 1513"/>
              <a:gd name="T85" fmla="*/ 167474 h 456"/>
              <a:gd name="T86" fmla="*/ 2016358 w 1513"/>
              <a:gd name="T87" fmla="*/ 222466 h 456"/>
              <a:gd name="T88" fmla="*/ 2161548 w 1513"/>
              <a:gd name="T89" fmla="*/ 354946 h 456"/>
              <a:gd name="T90" fmla="*/ 2117102 w 1513"/>
              <a:gd name="T91" fmla="*/ 129980 h 456"/>
              <a:gd name="T92" fmla="*/ 1939319 w 1513"/>
              <a:gd name="T93" fmla="*/ 0 h 456"/>
              <a:gd name="T94" fmla="*/ 1540788 w 1513"/>
              <a:gd name="T95" fmla="*/ 129980 h 456"/>
              <a:gd name="T96" fmla="*/ 1395598 w 1513"/>
              <a:gd name="T97" fmla="*/ 184972 h 456"/>
              <a:gd name="T98" fmla="*/ 1162999 w 1513"/>
              <a:gd name="T99" fmla="*/ 259960 h 456"/>
              <a:gd name="T100" fmla="*/ 798543 w 1513"/>
              <a:gd name="T101" fmla="*/ 297454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513" h="456">
                <a:moveTo>
                  <a:pt x="539" y="119"/>
                </a:moveTo>
                <a:cubicBezTo>
                  <a:pt x="496" y="106"/>
                  <a:pt x="474" y="55"/>
                  <a:pt x="434" y="30"/>
                </a:cubicBezTo>
                <a:cubicBezTo>
                  <a:pt x="404" y="34"/>
                  <a:pt x="368" y="25"/>
                  <a:pt x="344" y="44"/>
                </a:cubicBezTo>
                <a:cubicBezTo>
                  <a:pt x="315" y="68"/>
                  <a:pt x="356" y="117"/>
                  <a:pt x="299" y="134"/>
                </a:cubicBezTo>
                <a:cubicBezTo>
                  <a:pt x="247" y="128"/>
                  <a:pt x="203" y="117"/>
                  <a:pt x="150" y="112"/>
                </a:cubicBezTo>
                <a:cubicBezTo>
                  <a:pt x="147" y="104"/>
                  <a:pt x="148" y="95"/>
                  <a:pt x="142" y="89"/>
                </a:cubicBezTo>
                <a:cubicBezTo>
                  <a:pt x="137" y="84"/>
                  <a:pt x="122" y="75"/>
                  <a:pt x="120" y="82"/>
                </a:cubicBezTo>
                <a:cubicBezTo>
                  <a:pt x="107" y="128"/>
                  <a:pt x="139" y="212"/>
                  <a:pt x="179" y="239"/>
                </a:cubicBezTo>
                <a:cubicBezTo>
                  <a:pt x="184" y="246"/>
                  <a:pt x="201" y="256"/>
                  <a:pt x="194" y="261"/>
                </a:cubicBezTo>
                <a:cubicBezTo>
                  <a:pt x="183" y="269"/>
                  <a:pt x="148" y="248"/>
                  <a:pt x="135" y="246"/>
                </a:cubicBezTo>
                <a:cubicBezTo>
                  <a:pt x="93" y="238"/>
                  <a:pt x="55" y="237"/>
                  <a:pt x="15" y="224"/>
                </a:cubicBezTo>
                <a:cubicBezTo>
                  <a:pt x="5" y="253"/>
                  <a:pt x="0" y="245"/>
                  <a:pt x="30" y="269"/>
                </a:cubicBezTo>
                <a:cubicBezTo>
                  <a:pt x="44" y="280"/>
                  <a:pt x="75" y="299"/>
                  <a:pt x="75" y="299"/>
                </a:cubicBezTo>
                <a:cubicBezTo>
                  <a:pt x="100" y="335"/>
                  <a:pt x="125" y="339"/>
                  <a:pt x="165" y="351"/>
                </a:cubicBezTo>
                <a:cubicBezTo>
                  <a:pt x="216" y="347"/>
                  <a:pt x="270" y="351"/>
                  <a:pt x="314" y="321"/>
                </a:cubicBezTo>
                <a:cubicBezTo>
                  <a:pt x="319" y="314"/>
                  <a:pt x="321" y="296"/>
                  <a:pt x="329" y="299"/>
                </a:cubicBezTo>
                <a:cubicBezTo>
                  <a:pt x="339" y="302"/>
                  <a:pt x="334" y="319"/>
                  <a:pt x="337" y="329"/>
                </a:cubicBezTo>
                <a:cubicBezTo>
                  <a:pt x="346" y="360"/>
                  <a:pt x="354" y="378"/>
                  <a:pt x="381" y="396"/>
                </a:cubicBezTo>
                <a:cubicBezTo>
                  <a:pt x="502" y="387"/>
                  <a:pt x="466" y="403"/>
                  <a:pt x="516" y="329"/>
                </a:cubicBezTo>
                <a:cubicBezTo>
                  <a:pt x="564" y="340"/>
                  <a:pt x="571" y="384"/>
                  <a:pt x="613" y="389"/>
                </a:cubicBezTo>
                <a:cubicBezTo>
                  <a:pt x="651" y="393"/>
                  <a:pt x="688" y="394"/>
                  <a:pt x="726" y="396"/>
                </a:cubicBezTo>
                <a:cubicBezTo>
                  <a:pt x="777" y="414"/>
                  <a:pt x="720" y="389"/>
                  <a:pt x="763" y="426"/>
                </a:cubicBezTo>
                <a:cubicBezTo>
                  <a:pt x="777" y="438"/>
                  <a:pt x="808" y="456"/>
                  <a:pt x="808" y="456"/>
                </a:cubicBezTo>
                <a:cubicBezTo>
                  <a:pt x="837" y="445"/>
                  <a:pt x="851" y="430"/>
                  <a:pt x="868" y="404"/>
                </a:cubicBezTo>
                <a:cubicBezTo>
                  <a:pt x="880" y="365"/>
                  <a:pt x="873" y="335"/>
                  <a:pt x="913" y="321"/>
                </a:cubicBezTo>
                <a:cubicBezTo>
                  <a:pt x="952" y="335"/>
                  <a:pt x="927" y="341"/>
                  <a:pt x="965" y="366"/>
                </a:cubicBezTo>
                <a:cubicBezTo>
                  <a:pt x="989" y="403"/>
                  <a:pt x="995" y="405"/>
                  <a:pt x="1040" y="396"/>
                </a:cubicBezTo>
                <a:cubicBezTo>
                  <a:pt x="1091" y="361"/>
                  <a:pt x="1079" y="315"/>
                  <a:pt x="1144" y="291"/>
                </a:cubicBezTo>
                <a:cubicBezTo>
                  <a:pt x="1215" y="302"/>
                  <a:pt x="1178" y="293"/>
                  <a:pt x="1242" y="314"/>
                </a:cubicBezTo>
                <a:cubicBezTo>
                  <a:pt x="1249" y="316"/>
                  <a:pt x="1264" y="321"/>
                  <a:pt x="1264" y="321"/>
                </a:cubicBezTo>
                <a:cubicBezTo>
                  <a:pt x="1294" y="319"/>
                  <a:pt x="1325" y="322"/>
                  <a:pt x="1354" y="314"/>
                </a:cubicBezTo>
                <a:cubicBezTo>
                  <a:pt x="1382" y="306"/>
                  <a:pt x="1367" y="277"/>
                  <a:pt x="1354" y="269"/>
                </a:cubicBezTo>
                <a:cubicBezTo>
                  <a:pt x="1332" y="256"/>
                  <a:pt x="1282" y="245"/>
                  <a:pt x="1257" y="239"/>
                </a:cubicBezTo>
                <a:cubicBezTo>
                  <a:pt x="1286" y="219"/>
                  <a:pt x="1320" y="212"/>
                  <a:pt x="1354" y="202"/>
                </a:cubicBezTo>
                <a:cubicBezTo>
                  <a:pt x="1380" y="208"/>
                  <a:pt x="1404" y="216"/>
                  <a:pt x="1429" y="224"/>
                </a:cubicBezTo>
                <a:cubicBezTo>
                  <a:pt x="1462" y="247"/>
                  <a:pt x="1470" y="247"/>
                  <a:pt x="1511" y="239"/>
                </a:cubicBezTo>
                <a:cubicBezTo>
                  <a:pt x="1509" y="222"/>
                  <a:pt x="1513" y="173"/>
                  <a:pt x="1489" y="157"/>
                </a:cubicBezTo>
                <a:cubicBezTo>
                  <a:pt x="1474" y="147"/>
                  <a:pt x="1453" y="148"/>
                  <a:pt x="1436" y="142"/>
                </a:cubicBezTo>
                <a:cubicBezTo>
                  <a:pt x="1404" y="131"/>
                  <a:pt x="1372" y="120"/>
                  <a:pt x="1339" y="112"/>
                </a:cubicBezTo>
                <a:cubicBezTo>
                  <a:pt x="1141" y="124"/>
                  <a:pt x="1211" y="133"/>
                  <a:pt x="1264" y="97"/>
                </a:cubicBezTo>
                <a:cubicBezTo>
                  <a:pt x="1282" y="69"/>
                  <a:pt x="1297" y="70"/>
                  <a:pt x="1324" y="52"/>
                </a:cubicBezTo>
                <a:cubicBezTo>
                  <a:pt x="1313" y="45"/>
                  <a:pt x="1279" y="14"/>
                  <a:pt x="1264" y="44"/>
                </a:cubicBezTo>
                <a:cubicBezTo>
                  <a:pt x="1259" y="54"/>
                  <a:pt x="1278" y="61"/>
                  <a:pt x="1287" y="67"/>
                </a:cubicBezTo>
                <a:cubicBezTo>
                  <a:pt x="1305" y="79"/>
                  <a:pt x="1341" y="84"/>
                  <a:pt x="1361" y="89"/>
                </a:cubicBezTo>
                <a:cubicBezTo>
                  <a:pt x="1395" y="106"/>
                  <a:pt x="1423" y="130"/>
                  <a:pt x="1459" y="142"/>
                </a:cubicBezTo>
                <a:cubicBezTo>
                  <a:pt x="1455" y="117"/>
                  <a:pt x="1453" y="71"/>
                  <a:pt x="1429" y="52"/>
                </a:cubicBezTo>
                <a:cubicBezTo>
                  <a:pt x="1411" y="38"/>
                  <a:pt x="1332" y="5"/>
                  <a:pt x="1309" y="0"/>
                </a:cubicBezTo>
                <a:cubicBezTo>
                  <a:pt x="1218" y="12"/>
                  <a:pt x="1132" y="42"/>
                  <a:pt x="1040" y="52"/>
                </a:cubicBezTo>
                <a:cubicBezTo>
                  <a:pt x="1006" y="60"/>
                  <a:pt x="977" y="69"/>
                  <a:pt x="942" y="74"/>
                </a:cubicBezTo>
                <a:cubicBezTo>
                  <a:pt x="889" y="93"/>
                  <a:pt x="842" y="99"/>
                  <a:pt x="785" y="104"/>
                </a:cubicBezTo>
                <a:cubicBezTo>
                  <a:pt x="717" y="97"/>
                  <a:pt x="570" y="53"/>
                  <a:pt x="539" y="119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403349" y="4722813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954085" y="2033589"/>
            <a:ext cx="0" cy="273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419474" y="4219576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195954" y="4008214"/>
            <a:ext cx="1144223" cy="1218108"/>
          </a:xfrm>
          <a:prstGeom prst="ellipse">
            <a:avLst/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7474848" y="4291013"/>
            <a:ext cx="617862" cy="652511"/>
          </a:xfrm>
          <a:prstGeom prst="ellipse">
            <a:avLst/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724577" y="1778535"/>
            <a:ext cx="971399" cy="26926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3491941" y="3463925"/>
            <a:ext cx="43235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3708399" y="3227519"/>
            <a:ext cx="0" cy="92062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199304" y="5546220"/>
            <a:ext cx="2885033" cy="1321593"/>
          </a:xfrm>
          <a:custGeom>
            <a:avLst/>
            <a:gdLst>
              <a:gd name="T0" fmla="*/ 164671 w 1021"/>
              <a:gd name="T1" fmla="*/ 115073 h 388"/>
              <a:gd name="T2" fmla="*/ 59520 w 1021"/>
              <a:gd name="T3" fmla="*/ 248047 h 388"/>
              <a:gd name="T4" fmla="*/ 0 w 1021"/>
              <a:gd name="T5" fmla="*/ 381021 h 388"/>
              <a:gd name="T6" fmla="*/ 15872 w 1021"/>
              <a:gd name="T7" fmla="*/ 478194 h 388"/>
              <a:gd name="T8" fmla="*/ 238078 w 1021"/>
              <a:gd name="T9" fmla="*/ 631625 h 388"/>
              <a:gd name="T10" fmla="*/ 297598 w 1021"/>
              <a:gd name="T11" fmla="*/ 669983 h 388"/>
              <a:gd name="T12" fmla="*/ 386877 w 1021"/>
              <a:gd name="T13" fmla="*/ 705783 h 388"/>
              <a:gd name="T14" fmla="*/ 593212 w 1021"/>
              <a:gd name="T15" fmla="*/ 572810 h 388"/>
              <a:gd name="T16" fmla="*/ 920570 w 1021"/>
              <a:gd name="T17" fmla="*/ 687883 h 388"/>
              <a:gd name="T18" fmla="*/ 1188408 w 1021"/>
              <a:gd name="T19" fmla="*/ 705783 h 388"/>
              <a:gd name="T20" fmla="*/ 1573301 w 1021"/>
              <a:gd name="T21" fmla="*/ 859214 h 388"/>
              <a:gd name="T22" fmla="*/ 1735988 w 1021"/>
              <a:gd name="T23" fmla="*/ 879672 h 388"/>
              <a:gd name="T24" fmla="*/ 1974066 w 1021"/>
              <a:gd name="T25" fmla="*/ 572810 h 388"/>
              <a:gd name="T26" fmla="*/ 1989938 w 1021"/>
              <a:gd name="T27" fmla="*/ 248047 h 388"/>
              <a:gd name="T28" fmla="*/ 1811379 w 1021"/>
              <a:gd name="T29" fmla="*/ 153431 h 388"/>
              <a:gd name="T30" fmla="*/ 1765748 w 1021"/>
              <a:gd name="T31" fmla="*/ 132974 h 388"/>
              <a:gd name="T32" fmla="*/ 1410614 w 1021"/>
              <a:gd name="T33" fmla="*/ 153431 h 388"/>
              <a:gd name="T34" fmla="*/ 1261815 w 1021"/>
              <a:gd name="T35" fmla="*/ 0 h 388"/>
              <a:gd name="T36" fmla="*/ 251966 w 1021"/>
              <a:gd name="T37" fmla="*/ 94616 h 388"/>
              <a:gd name="T38" fmla="*/ 164671 w 1021"/>
              <a:gd name="T39" fmla="*/ 115073 h 3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21" h="388">
                <a:moveTo>
                  <a:pt x="83" y="45"/>
                </a:moveTo>
                <a:cubicBezTo>
                  <a:pt x="56" y="71"/>
                  <a:pt x="42" y="63"/>
                  <a:pt x="30" y="97"/>
                </a:cubicBezTo>
                <a:cubicBezTo>
                  <a:pt x="42" y="130"/>
                  <a:pt x="32" y="139"/>
                  <a:pt x="0" y="149"/>
                </a:cubicBezTo>
                <a:cubicBezTo>
                  <a:pt x="3" y="162"/>
                  <a:pt x="1" y="176"/>
                  <a:pt x="8" y="187"/>
                </a:cubicBezTo>
                <a:cubicBezTo>
                  <a:pt x="30" y="221"/>
                  <a:pt x="84" y="231"/>
                  <a:pt x="120" y="247"/>
                </a:cubicBezTo>
                <a:cubicBezTo>
                  <a:pt x="130" y="252"/>
                  <a:pt x="140" y="258"/>
                  <a:pt x="150" y="262"/>
                </a:cubicBezTo>
                <a:cubicBezTo>
                  <a:pt x="165" y="268"/>
                  <a:pt x="195" y="276"/>
                  <a:pt x="195" y="276"/>
                </a:cubicBezTo>
                <a:cubicBezTo>
                  <a:pt x="234" y="269"/>
                  <a:pt x="266" y="247"/>
                  <a:pt x="299" y="224"/>
                </a:cubicBezTo>
                <a:cubicBezTo>
                  <a:pt x="355" y="236"/>
                  <a:pt x="410" y="251"/>
                  <a:pt x="464" y="269"/>
                </a:cubicBezTo>
                <a:cubicBezTo>
                  <a:pt x="507" y="283"/>
                  <a:pt x="554" y="274"/>
                  <a:pt x="599" y="276"/>
                </a:cubicBezTo>
                <a:cubicBezTo>
                  <a:pt x="661" y="318"/>
                  <a:pt x="718" y="327"/>
                  <a:pt x="793" y="336"/>
                </a:cubicBezTo>
                <a:cubicBezTo>
                  <a:pt x="827" y="388"/>
                  <a:pt x="831" y="358"/>
                  <a:pt x="875" y="344"/>
                </a:cubicBezTo>
                <a:cubicBezTo>
                  <a:pt x="906" y="296"/>
                  <a:pt x="963" y="273"/>
                  <a:pt x="995" y="224"/>
                </a:cubicBezTo>
                <a:cubicBezTo>
                  <a:pt x="1005" y="180"/>
                  <a:pt x="1021" y="142"/>
                  <a:pt x="1003" y="97"/>
                </a:cubicBezTo>
                <a:cubicBezTo>
                  <a:pt x="996" y="78"/>
                  <a:pt x="923" y="63"/>
                  <a:pt x="913" y="60"/>
                </a:cubicBezTo>
                <a:cubicBezTo>
                  <a:pt x="905" y="58"/>
                  <a:pt x="890" y="52"/>
                  <a:pt x="890" y="52"/>
                </a:cubicBezTo>
                <a:cubicBezTo>
                  <a:pt x="817" y="65"/>
                  <a:pt x="796" y="66"/>
                  <a:pt x="711" y="60"/>
                </a:cubicBezTo>
                <a:cubicBezTo>
                  <a:pt x="694" y="33"/>
                  <a:pt x="636" y="0"/>
                  <a:pt x="636" y="0"/>
                </a:cubicBezTo>
                <a:cubicBezTo>
                  <a:pt x="421" y="4"/>
                  <a:pt x="307" y="4"/>
                  <a:pt x="127" y="37"/>
                </a:cubicBezTo>
                <a:cubicBezTo>
                  <a:pt x="106" y="69"/>
                  <a:pt x="120" y="64"/>
                  <a:pt x="83" y="45"/>
                </a:cubicBezTo>
                <a:close/>
              </a:path>
            </a:pathLst>
          </a:custGeom>
          <a:solidFill>
            <a:srgbClr val="000000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/>
          <a:lstStyle/>
          <a:p>
            <a:pPr algn="ctr">
              <a:lnSpc>
                <a:spcPts val="2000"/>
              </a:lnSpc>
            </a:pPr>
            <a:endParaRPr lang="en-US" altLang="zh-TW" dirty="0" smtClean="0"/>
          </a:p>
          <a:p>
            <a:pPr algn="ctr"/>
            <a:r>
              <a:rPr lang="zh-TW" altLang="en-US" b="1" dirty="0" smtClean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陰間</a:t>
            </a:r>
            <a:endParaRPr lang="zh-TW" altLang="en-US" b="1" dirty="0">
              <a:solidFill>
                <a:schemeClr val="bg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3838573" y="4291013"/>
            <a:ext cx="647700" cy="1584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4646592" y="1744335"/>
            <a:ext cx="1437745" cy="410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423400" y="4867604"/>
            <a:ext cx="16559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為人生活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04821" y="4252051"/>
            <a:ext cx="87682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algn="ctr" eaLnBrk="1" hangingPunct="1"/>
            <a:r>
              <a:rPr lang="zh-TW" altLang="en-US" sz="5400" b="1" dirty="0" smtClean="0">
                <a:solidFill>
                  <a:srgbClr val="FFFF00"/>
                </a:solidFill>
                <a:effectLst>
                  <a:glow rad="101600">
                    <a:srgbClr val="540000"/>
                  </a:glow>
                </a:effectLst>
                <a:latin typeface="微軟正黑體" pitchFamily="34" charset="-120"/>
                <a:ea typeface="微軟正黑體" pitchFamily="34" charset="-120"/>
              </a:rPr>
              <a:t>耶</a:t>
            </a:r>
            <a:endParaRPr lang="en-US" altLang="zh-TW" sz="5400" b="1" dirty="0" smtClean="0">
              <a:solidFill>
                <a:srgbClr val="FFFF00"/>
              </a:solidFill>
              <a:effectLst>
                <a:glow rad="101600">
                  <a:srgbClr val="540000"/>
                </a:glo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zh-TW" altLang="en-US" sz="5400" b="1" dirty="0" smtClean="0">
                <a:solidFill>
                  <a:srgbClr val="FFFF00"/>
                </a:solidFill>
                <a:effectLst>
                  <a:glow rad="101600">
                    <a:srgbClr val="540000"/>
                  </a:glow>
                </a:effectLst>
                <a:latin typeface="微軟正黑體" pitchFamily="34" charset="-120"/>
                <a:ea typeface="微軟正黑體" pitchFamily="34" charset="-120"/>
              </a:rPr>
              <a:t>穌</a:t>
            </a:r>
            <a:endParaRPr lang="zh-TW" altLang="en-US" sz="5400" b="1" dirty="0">
              <a:solidFill>
                <a:srgbClr val="FFFF00"/>
              </a:solidFill>
              <a:effectLst>
                <a:glow rad="101600">
                  <a:srgbClr val="540000"/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240323" y="2205275"/>
            <a:ext cx="9361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eaLnBrk="1" hangingPunct="1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釘死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十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架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 rot="1057189">
            <a:off x="5093850" y="4505014"/>
            <a:ext cx="5048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復活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 rot="1135628">
            <a:off x="5019865" y="2689484"/>
            <a:ext cx="431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升天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825913" y="5729962"/>
            <a:ext cx="20370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algn="ctr" eaLnBrk="1" hangingPunct="1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進入人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裡</a:t>
            </a:r>
            <a:endParaRPr lang="en-US" altLang="zh-TW" sz="28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作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生命</a:t>
            </a:r>
            <a:endParaRPr lang="en-US" altLang="zh-TW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 rot="20381402">
            <a:off x="7214056" y="1579349"/>
            <a:ext cx="1015663" cy="275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eaLnBrk="1" hangingPunct="1"/>
            <a:r>
              <a:rPr lang="zh-TW" altLang="en-US" sz="28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賜生命的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glow rad="101600">
                    <a:srgbClr val="3E0000"/>
                  </a:glow>
                </a:effectLst>
                <a:latin typeface="微軟正黑體" pitchFamily="34" charset="-120"/>
                <a:ea typeface="微軟正黑體" pitchFamily="34" charset="-120"/>
              </a:rPr>
              <a:t>靈</a:t>
            </a:r>
            <a:endParaRPr lang="zh-TW" altLang="en-US" sz="5400" b="1" dirty="0">
              <a:solidFill>
                <a:srgbClr val="FFFF00"/>
              </a:solidFill>
              <a:effectLst>
                <a:glow rad="101600">
                  <a:srgbClr val="3E0000"/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797549" y="1221116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登寶座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2285" y="1025526"/>
            <a:ext cx="863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1pPr>
            <a:lvl2pPr marL="742950" indent="-28575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2pPr>
            <a:lvl3pPr marL="11430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3pPr>
            <a:lvl4pPr marL="16002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4pPr>
            <a:lvl5pPr marL="2057400" indent="-228600" eaLnBrk="0" hangingPunct="0"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3200">
                <a:solidFill>
                  <a:srgbClr val="993300"/>
                </a:solidFill>
                <a:latin typeface="Arial" charset="0"/>
                <a:ea typeface="超研澤中粗隸" pitchFamily="49" charset="-120"/>
              </a:defRPr>
            </a:lvl9pPr>
          </a:lstStyle>
          <a:p>
            <a:pPr eaLnBrk="1" hangingPunct="1"/>
            <a:r>
              <a:rPr lang="zh-TW" altLang="en-US" sz="5400" b="1" dirty="0">
                <a:solidFill>
                  <a:srgbClr val="FFFF00"/>
                </a:solidFill>
                <a:effectLst>
                  <a:glow rad="101600">
                    <a:srgbClr val="7E0000"/>
                  </a:glow>
                </a:effectLst>
                <a:latin typeface="微軟正黑體" pitchFamily="34" charset="-120"/>
                <a:ea typeface="微軟正黑體" pitchFamily="34" charset="-120"/>
              </a:rPr>
              <a:t>神</a:t>
            </a:r>
          </a:p>
        </p:txBody>
      </p:sp>
      <p:sp>
        <p:nvSpPr>
          <p:cNvPr id="32" name="向下箭號圖說文字 31"/>
          <p:cNvSpPr/>
          <p:nvPr/>
        </p:nvSpPr>
        <p:spPr>
          <a:xfrm>
            <a:off x="2685610" y="224310"/>
            <a:ext cx="1960982" cy="1980965"/>
          </a:xfrm>
          <a:prstGeom prst="downArrowCallout">
            <a:avLst>
              <a:gd name="adj1" fmla="val 18092"/>
              <a:gd name="adj2" fmla="val 19819"/>
              <a:gd name="adj3" fmla="val 25000"/>
              <a:gd name="adj4" fmla="val 4531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罪得解決</a:t>
            </a:r>
            <a:endParaRPr lang="zh-TW" altLang="en-US" b="1" dirty="0"/>
          </a:p>
        </p:txBody>
      </p:sp>
      <p:sp>
        <p:nvSpPr>
          <p:cNvPr id="33" name="向下箭號圖說文字 32"/>
          <p:cNvSpPr/>
          <p:nvPr/>
        </p:nvSpPr>
        <p:spPr>
          <a:xfrm>
            <a:off x="7092949" y="175005"/>
            <a:ext cx="1960982" cy="2809815"/>
          </a:xfrm>
          <a:prstGeom prst="downArrowCallout">
            <a:avLst>
              <a:gd name="adj1" fmla="val 18092"/>
              <a:gd name="adj2" fmla="val 19819"/>
              <a:gd name="adj3" fmla="val 25000"/>
              <a:gd name="adj4" fmla="val 35072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FF00"/>
                </a:solidFill>
              </a:rPr>
              <a:t>得神生命</a:t>
            </a:r>
            <a:endParaRPr lang="zh-TW" alt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65969" y="287406"/>
            <a:ext cx="2275886" cy="738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4000" dirty="0" smtClean="0">
                <a:solidFill>
                  <a:srgbClr val="0000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神的福音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922478" y="3777350"/>
            <a:ext cx="1722601" cy="1741709"/>
          </a:xfrm>
          <a:prstGeom prst="ellipse">
            <a:avLst/>
          </a:prstGeom>
          <a:noFill/>
          <a:ln w="2857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300000"/>
              </a:lnSpc>
            </a:pPr>
            <a:r>
              <a:rPr lang="zh-TW" altLang="en-US" sz="8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8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88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641819" y="187002"/>
            <a:ext cx="2451129" cy="1039786"/>
          </a:xfrm>
          <a:prstGeom prst="leftRightArrow">
            <a:avLst/>
          </a:prstGeom>
          <a:solidFill>
            <a:srgbClr val="0033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kumimoji="0" lang="zh-TW" altLang="en-US" sz="3600" dirty="0" smtClean="0">
                <a:solidFill>
                  <a:srgbClr val="FFFF00"/>
                </a:solidFill>
                <a:effectLst/>
                <a:latin typeface="微軟正黑體" pitchFamily="34" charset="-120"/>
                <a:ea typeface="微軟正黑體" pitchFamily="34" charset="-120"/>
              </a:rPr>
              <a:t>重生</a:t>
            </a:r>
          </a:p>
        </p:txBody>
      </p:sp>
    </p:spTree>
    <p:extLst>
      <p:ext uri="{BB962C8B-B14F-4D97-AF65-F5344CB8AC3E}">
        <p14:creationId xmlns:p14="http://schemas.microsoft.com/office/powerpoint/2010/main" val="15347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 animBg="1"/>
      <p:bldP spid="33" grpId="0" animBg="1"/>
      <p:bldP spid="7" grpId="0"/>
      <p:bldP spid="11" grpId="0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A000120140530A49PPBG">
  <a:themeElements>
    <a:clrScheme name="自定义 224">
      <a:dk1>
        <a:srgbClr val="5F5F5F"/>
      </a:dk1>
      <a:lt1>
        <a:srgbClr val="FFFFFF"/>
      </a:lt1>
      <a:dk2>
        <a:srgbClr val="FFFFFF"/>
      </a:dk2>
      <a:lt2>
        <a:srgbClr val="4D4D4D"/>
      </a:lt2>
      <a:accent1>
        <a:srgbClr val="70CFE2"/>
      </a:accent1>
      <a:accent2>
        <a:srgbClr val="52C2A5"/>
      </a:accent2>
      <a:accent3>
        <a:srgbClr val="9BCF55"/>
      </a:accent3>
      <a:accent4>
        <a:srgbClr val="84ADE4"/>
      </a:accent4>
      <a:accent5>
        <a:srgbClr val="9D9394"/>
      </a:accent5>
      <a:accent6>
        <a:srgbClr val="FFC000"/>
      </a:accent6>
      <a:hlink>
        <a:srgbClr val="00B0F0"/>
      </a:hlink>
      <a:folHlink>
        <a:srgbClr val="AFB2B4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A000120140530A49PPBG</Template>
  <TotalTime>1269</TotalTime>
  <Words>1338</Words>
  <Application>Microsoft Office PowerPoint</Application>
  <PresentationFormat>如螢幕大小 (4:3)</PresentationFormat>
  <Paragraphs>110</Paragraphs>
  <Slides>14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A000120140530A49PPBG</vt:lpstr>
      <vt:lpstr>PowerPoint 簡報</vt:lpstr>
      <vt:lpstr>你為何被造        (補816)</vt:lpstr>
      <vt:lpstr>PowerPoint 簡報</vt:lpstr>
      <vt:lpstr>PowerPoint 簡報</vt:lpstr>
      <vt:lpstr>我實實在在的告訴你，人若不重生，就不能見神的國。   約3:3</vt:lpstr>
      <vt:lpstr>罪進到人裏面</vt:lpstr>
      <vt:lpstr>人需要重生</vt:lpstr>
      <vt:lpstr>PowerPoint 簡報</vt:lpstr>
      <vt:lpstr>PowerPoint 簡報</vt:lpstr>
      <vt:lpstr>接受神的祝福</vt:lpstr>
      <vt:lpstr>PowerPoint 簡報</vt:lpstr>
      <vt:lpstr>現在你要作什麼？</vt:lpstr>
      <vt:lpstr>PowerPoint 簡報</vt:lpstr>
      <vt:lpstr>何時可以受浸？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上流人的需要</dc:title>
  <dc:creator>Sarah</dc:creator>
  <cp:lastModifiedBy>sdlu1994</cp:lastModifiedBy>
  <cp:revision>244</cp:revision>
  <dcterms:created xsi:type="dcterms:W3CDTF">2015-02-04T00:48:15Z</dcterms:created>
  <dcterms:modified xsi:type="dcterms:W3CDTF">2015-02-18T11:11:15Z</dcterms:modified>
</cp:coreProperties>
</file>