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9" r:id="rId4"/>
    <p:sldId id="257" r:id="rId5"/>
    <p:sldId id="258" r:id="rId6"/>
    <p:sldId id="266" r:id="rId7"/>
    <p:sldId id="260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4C2600"/>
    <a:srgbClr val="006600"/>
    <a:srgbClr val="66FFFF"/>
    <a:srgbClr val="99FF33"/>
    <a:srgbClr val="B6FF6D"/>
    <a:srgbClr val="A9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19" autoAdjust="0"/>
  </p:normalViewPr>
  <p:slideViewPr>
    <p:cSldViewPr showGuides="1">
      <p:cViewPr varScale="1">
        <p:scale>
          <a:sx n="42" d="100"/>
          <a:sy n="42" d="100"/>
        </p:scale>
        <p:origin x="-125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167FFEF-37F9-4FA1-B801-B78BD7488AA1}" type="datetimeFigureOut">
              <a:rPr lang="zh-TW" altLang="en-US"/>
              <a:pPr>
                <a:defRPr/>
              </a:pPr>
              <a:t>2015/2/22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02C3CA5-CB1F-4CA0-B8D6-05A45503EB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97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今天的主題是「生命的醫治」。這是出於約翰福音第四章裏的一段記載，說到一個大臣的兒子快要死了，他來尋找主耶穌並對主說，「先生，求你趁著我的孩子還沒有死，就下去。」（約</a:t>
            </a:r>
            <a:r>
              <a:rPr lang="en-US" altLang="zh-TW" dirty="0" smtClean="0"/>
              <a:t>4:49</a:t>
            </a:r>
            <a:r>
              <a:rPr lang="zh-TW" altLang="en-US" dirty="0" smtClean="0"/>
              <a:t>。）他請求主到他那裡去醫治他的兒子。然而主耶穌有沒有照著他的話去呢？</a:t>
            </a:r>
            <a:endParaRPr lang="en-US" altLang="zh-TW" dirty="0" smtClean="0"/>
          </a:p>
          <a:p>
            <a:r>
              <a:rPr lang="zh-TW" altLang="en-US" dirty="0" smtClean="0"/>
              <a:t>主耶穌只是簡簡單單的說，「去罷，你的兒子活了。」（約</a:t>
            </a:r>
            <a:r>
              <a:rPr lang="en-US" altLang="zh-TW" dirty="0" smtClean="0"/>
              <a:t>4:50</a:t>
            </a:r>
            <a:r>
              <a:rPr lang="zh-TW" altLang="en-US" dirty="0" smtClean="0"/>
              <a:t>。）</a:t>
            </a:r>
            <a:endParaRPr lang="en-US" altLang="zh-TW" dirty="0" smtClean="0"/>
          </a:p>
          <a:p>
            <a:r>
              <a:rPr lang="zh-TW" altLang="en-US" dirty="0" smtClean="0"/>
              <a:t>試想，如果你是那位大臣，你會有甚麼反應？這是一個與時間賽跑的時候，你是否會堅持要主親自到兒子那裡，並且親眼看見兒子活過來呢？或者會想，如果回去兒子沒活過來，再來找主就來不及呢？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然而，那位大臣的反應是甚麼呢？「那人信耶穌對他所說的話，就去了。」（約</a:t>
            </a:r>
            <a:r>
              <a:rPr lang="en-US" altLang="zh-TW" dirty="0" smtClean="0"/>
              <a:t>4:50</a:t>
            </a:r>
            <a:r>
              <a:rPr lang="zh-TW" altLang="en-US" dirty="0" smtClean="0"/>
              <a:t>。）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結果呢？「正下去的時候，他的奴僕迎見他，說他的孩子活了。他就向他們查問，孩子是甚麼時候見好的。他們說，昨天午後七時，燒就退了。父親便知道，那正是耶穌對他說你兒子活了的時候。</a:t>
            </a:r>
            <a:r>
              <a:rPr lang="en-US" altLang="zh-TW" dirty="0" smtClean="0"/>
              <a:t>』</a:t>
            </a:r>
            <a:r>
              <a:rPr lang="zh-TW" altLang="en-US" dirty="0" smtClean="0"/>
              <a:t>（約</a:t>
            </a:r>
            <a:r>
              <a:rPr lang="en-US" altLang="zh-TW" dirty="0" smtClean="0"/>
              <a:t>4:51~53</a:t>
            </a:r>
            <a:r>
              <a:rPr lang="zh-TW" altLang="en-US" dirty="0" smtClean="0"/>
              <a:t>。）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C3CA5-CB1F-4CA0-B8D6-05A45503EBB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24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在這事例裏我們看見，雖然大臣在地上可以做許多的事情，然而，面對一個垂死的兒子，他無能為力。就某種意義說，我們都在活著；但就另一種意義說，我們都在漸漸死去。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一個剛出生的嬰兒，他母親會想到他是在漸漸長大，其實這嬰兒是在漸漸死去。地上每個人都在漸漸死去。你若年輕，還不到三十歲，也許不覺得你是在漸漸死去。但是到了六、七十歲，你就領悟你是在漸漸死去。七十年的人生可比作七十塊錢，活一年就等於花一塊錢。你活到六十歲，就花了六十塊錢。你到了六十九歲，就是說你只剩下一塊錢了。這一塊錢花去了，你就到了盡頭。所以，表面看來人是在活著，實際上卻是在死去。請告訴我，你的年歲是在增加，還是在減少</a:t>
            </a:r>
            <a:r>
              <a:rPr lang="en-US" altLang="zh-TW" dirty="0" smtClean="0"/>
              <a:t>?</a:t>
            </a:r>
            <a:r>
              <a:rPr lang="zh-TW" altLang="en-US" dirty="0" smtClean="0"/>
              <a:t>我們活著的日子是越過越少。</a:t>
            </a:r>
            <a:endParaRPr lang="en-US" altLang="zh-TW" dirty="0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5CCB55-C9F6-47DF-9105-FCC30D7C3FE6}" type="slidenum">
              <a:rPr lang="zh-TW" altLang="en-US">
                <a:latin typeface="Calibri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今天，你我羨慕成為一個大臣嗎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即使我們外面再怎樣的令人稱羨，我們都無法改變一個事實，就是脆弱、必死。我們的每一天都向生命的終點更進一步。追求財富，使我們被綑綁的更深，追求甚麼，就被那樣事物抓住。</a:t>
            </a:r>
            <a:endParaRPr lang="en-US" altLang="zh-TW" dirty="0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634AFC-63CC-43CC-AEF7-4C551D416DA1}" type="slidenum">
              <a:rPr lang="zh-TW" altLang="en-US">
                <a:latin typeface="Calibri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一個垂死之人的真正需要或盼望是甚麼呢</a:t>
            </a:r>
            <a:r>
              <a:rPr lang="en-US" altLang="zh-TW" dirty="0" smtClean="0"/>
              <a:t>?</a:t>
            </a:r>
          </a:p>
          <a:p>
            <a:pPr>
              <a:spcBef>
                <a:spcPct val="0"/>
              </a:spcBef>
            </a:pPr>
            <a:r>
              <a:rPr lang="zh-TW" altLang="en-US" dirty="0" smtClean="0"/>
              <a:t>毫無疑問的，就是生命的醫治。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不是任何外面物質的幫助，而是裡面需要神生命的醫治。</a:t>
            </a: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0738F1-C2FE-4C01-9CB8-646397FA63B7}" type="slidenum">
              <a:rPr lang="zh-TW" altLang="en-US">
                <a:latin typeface="Calibri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人有三部分，靈魂與身體。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其中人最困擾的就是魂。魂有心思、情感、意志。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我們很多人需要在心思上得醫治，我們是否常有不平衡的心思？心思紛亂、難以集中、甚至無法停止邪惡、詭詐的思想？許多人需要情感上得醫治，我們不平衡的情感需要醫治，我們是否喜、怒、哀、樂無常呢？喜的時候瘋狂，怒的時候失去理智，哀的時候憂鬱無望、樂的時候沈溺不能自拔。許多人在意志上需要得醫治，為甚麼你常常那麼固執？一旦決定要作一件事，地上就沒有一事能使其改變。對於正面的事情，常常優柔寡斷，或是頑梗不願意順服；對於消極的事情，又是意志薄弱無力抵擋。這些都是那是一種病態，一種毛病。我們何等需要神聖生命的醫治！</a:t>
            </a:r>
            <a:endParaRPr lang="en-US" altLang="zh-TW" dirty="0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1F0613-F6C4-4DE3-9F70-744F786240E2}" type="slidenum">
              <a:rPr lang="zh-TW" altLang="en-US">
                <a:latin typeface="Calibri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請我們一同讀這節經文，「祂在木頭上，在祂的身體裏，親自擔當了我們的罪，使我們既然向罪死了，就得以向義活著；因祂受的鞭傷，你們便得了醫治。」（彼前</a:t>
            </a:r>
            <a:r>
              <a:rPr lang="en-US" altLang="zh-TW" dirty="0" smtClean="0"/>
              <a:t>2:24</a:t>
            </a:r>
            <a:r>
              <a:rPr lang="zh-TW" altLang="en-US" dirty="0" smtClean="0"/>
              <a:t>。）基督在十字架上，不僅擔當我們的罪，更以祂的生命醫治我們。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羅</a:t>
            </a:r>
            <a:r>
              <a:rPr lang="en-US" altLang="zh-TW" dirty="0" smtClean="0"/>
              <a:t>8:10</a:t>
            </a:r>
            <a:r>
              <a:rPr lang="zh-TW" altLang="en-US" dirty="0" smtClean="0"/>
              <a:t>說基督在我們裡面，使我們的靈是生命。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羅</a:t>
            </a:r>
            <a:r>
              <a:rPr lang="en-US" altLang="zh-TW" dirty="0" smtClean="0"/>
              <a:t>8:6</a:t>
            </a:r>
            <a:r>
              <a:rPr lang="zh-TW" altLang="en-US" dirty="0" smtClean="0"/>
              <a:t>說到我們的魂，特別是當我們魂裏的心思置於靈時，我們的魂就是生命。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羅</a:t>
            </a:r>
            <a:r>
              <a:rPr lang="en-US" altLang="zh-TW" dirty="0" smtClean="0"/>
              <a:t>8:11</a:t>
            </a:r>
            <a:r>
              <a:rPr lang="zh-TW" altLang="en-US" dirty="0" smtClean="0"/>
              <a:t>說到，我們若讓基督的靈住在我們裡面，結果我們必死的身體就要得著生命。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如此，我們的全人就要被生命充滿，因而得着醫治。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親愛的朋友們，對於這樣的話，你的反應是甚麼呢？你若相信，主耶穌如何對那位大臣說，「去吧，你的兒子活了」也要對你說同樣的話，就是「你活了！」願你今天就從主得著醫治，脫離垂死的光景，成為一個活了的人！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endParaRPr lang="en-US" altLang="zh-TW" dirty="0" smtClean="0"/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1F0613-F6C4-4DE3-9F70-744F786240E2}" type="slidenum">
              <a:rPr lang="zh-TW" altLang="en-US">
                <a:latin typeface="Calibri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現在，請與我一同禱告</a:t>
            </a:r>
            <a:r>
              <a:rPr lang="en-US" altLang="zh-TW" dirty="0" smtClean="0"/>
              <a:t>…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C3CA5-CB1F-4CA0-B8D6-05A45503EBB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17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藉著相信主的話，恭喜你！你得救了！</a:t>
            </a:r>
            <a:endParaRPr lang="en-US" altLang="zh-TW" dirty="0" smtClean="0"/>
          </a:p>
          <a:p>
            <a:r>
              <a:rPr lang="zh-TW" altLang="en-US" dirty="0" smtClean="0"/>
              <a:t>現在，照著主的話，「信而受浸的必然得救。」（可</a:t>
            </a:r>
            <a:r>
              <a:rPr lang="en-US" altLang="zh-TW" dirty="0" smtClean="0"/>
              <a:t>16:16</a:t>
            </a:r>
            <a:r>
              <a:rPr lang="zh-TW" altLang="en-US" dirty="0" smtClean="0"/>
              <a:t>。）你必須受浸，使你的信心得着穩固。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C3CA5-CB1F-4CA0-B8D6-05A45503EBB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99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>
            <a:normAutofit/>
          </a:bodyPr>
          <a:lstStyle>
            <a:lvl1pPr algn="l" latinLnBrk="0">
              <a:lnSpc>
                <a:spcPct val="80000"/>
              </a:lnSpc>
              <a:defRPr lang="zh-TW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734477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CCD4-3BA3-437C-B3BF-4CB770574B6B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E9E8-3450-41B1-8088-F8230E60C238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9868116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8F01-8C36-434F-9896-B2D762BDB70B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BC43-48F1-43BC-84AF-3011111C3ECC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2706579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9E78-F195-40B0-A6A5-E66592163A0E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D6E1-5A02-472D-9E97-B1C22439F664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36666257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/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212341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9419-CB6A-4D77-90E8-06C5D3313DED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F7CB-94F2-41A0-BE6B-2D32F9A21119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41176451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F20D-D9B6-4327-A30D-E211F96C8C4A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6C4C-A5D2-46B1-A211-4F0F0CC89DAE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8104433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5417-5C6A-4C59-9A05-F8C1A47F82B4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86A5-AE2F-4760-B8B3-9F6A9CBA0142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42311191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BCB4-6AE6-453C-9B1A-ED436731DC96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15DE-F04C-453D-8CC6-67BA6DDFF402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391367388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EA93-4E85-4900-B294-6B4A6A27F98C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409B-EC32-4408-A027-FEF6BBBCF993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5427295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158489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00100" y="4572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00100" y="190500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按一下以編輯母片文字樣式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3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80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DB1711C9-DFEE-4A04-AF08-24A2B880FE9C}" type="datetimeFigureOut">
              <a:rPr altLang="en-US"/>
              <a:pPr>
                <a:defRPr/>
              </a:pPr>
              <a:t>2015/2/9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17688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lang="zh-TW" sz="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21575" y="6400800"/>
            <a:ext cx="8223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80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>
              <a:defRPr/>
            </a:pPr>
            <a:fld id="{A8CD1BFC-DDF9-42AF-BA9C-5965E67B8072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zh-TW" sz="3600" kern="1200">
          <a:solidFill>
            <a:srgbClr val="37609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Microsoft JhengHei UI" pitchFamily="34" charset="-120"/>
          <a:ea typeface="Microsoft JhengHei UI" pitchFamily="34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4BACC6"/>
        </a:buClr>
        <a:buSzPct val="90000"/>
        <a:buFont typeface="Arial" charset="0"/>
        <a:buChar char="•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47688" indent="-2286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4BACC6"/>
        </a:buClr>
        <a:buSzPct val="90000"/>
        <a:buFont typeface="Arial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22325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4BACC6"/>
        </a:buClr>
        <a:buSzPct val="90000"/>
        <a:buFont typeface="Arial" charset="0"/>
        <a:buChar char="•"/>
        <a:defRPr lang="zh-TW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96963" indent="-18256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4BACC6"/>
        </a:buClr>
        <a:buSzPct val="90000"/>
        <a:buFont typeface="Arial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563" indent="-13652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4BACC6"/>
        </a:buClr>
        <a:buSzPct val="90000"/>
        <a:buFont typeface="Arial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3717032"/>
            <a:ext cx="7629525" cy="1465263"/>
          </a:xfrm>
        </p:spPr>
        <p:txBody>
          <a:bodyPr rtlCol="0"/>
          <a:lstStyle/>
          <a:p>
            <a:pPr algn="r" fontAlgn="auto">
              <a:spcAft>
                <a:spcPts val="0"/>
              </a:spcAft>
              <a:defRPr/>
            </a:pPr>
            <a:r>
              <a:rPr altLang="en-US" b="1" dirty="0" smtClean="0">
                <a:latin typeface="+mj-ea"/>
                <a:ea typeface="+mj-ea"/>
              </a:rPr>
              <a:t>生命的醫治</a:t>
            </a:r>
            <a:endParaRPr altLang="en-US" b="1" dirty="0">
              <a:latin typeface="+mj-ea"/>
              <a:ea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2463"/>
            <a:ext cx="6515100" cy="439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9" y="678337"/>
            <a:ext cx="7641722" cy="5731292"/>
          </a:xfrm>
          <a:prstGeom prst="rect">
            <a:avLst/>
          </a:prstGeom>
          <a:noFill/>
          <a:ln>
            <a:noFill/>
          </a:ln>
          <a:effectLst>
            <a:glow rad="584200">
              <a:srgbClr val="FFFF00">
                <a:alpha val="40000"/>
              </a:srgbClr>
            </a:glo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3" y="2280"/>
            <a:ext cx="58531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12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5536" y="692696"/>
            <a:ext cx="8496944" cy="5141833"/>
          </a:xfrm>
          <a:prstGeom prst="round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239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         </a:t>
            </a:r>
            <a:r>
              <a:rPr lang="zh-TW" sz="40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被</a:t>
            </a:r>
            <a:r>
              <a:rPr lang="zh-TW" sz="40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血所</a:t>
            </a:r>
            <a:r>
              <a:rPr lang="zh-TW" sz="40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贖</a:t>
            </a:r>
            <a:endParaRPr lang="en-US" altLang="zh-TW" sz="4000" b="1" dirty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一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、神將我罪歸耶穌，神的聖潔羔羊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使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祂替我受咒詛，將我全人釋放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。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神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將我愆歸耶穌，神的無疵羔羊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使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祂替我受痛苦，將我罪債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清償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。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二、我的疾病歸耶穌，為我祂受鞭傷；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我的軟弱祂背負，我得醫治、健康。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我的憂患歸耶穌，為我祂全擔當；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我的愁苦祂消除，我得平安、歡暢。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endParaRPr lang="zh-TW" sz="3200" b="1" dirty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165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5536" y="692696"/>
            <a:ext cx="8496944" cy="5141833"/>
          </a:xfrm>
          <a:prstGeom prst="round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239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         </a:t>
            </a:r>
            <a:r>
              <a:rPr lang="zh-TW" sz="40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被</a:t>
            </a:r>
            <a:r>
              <a:rPr lang="zh-TW" sz="40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血所</a:t>
            </a:r>
            <a:r>
              <a:rPr lang="zh-TW" sz="40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贖</a:t>
            </a:r>
            <a:endParaRPr lang="en-US" altLang="zh-TW" sz="4000" b="1" dirty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一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、神將我罪歸耶穌，神的聖潔羔羊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使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祂替我受咒詛，將我全人釋放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。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神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將我愆歸耶穌，神的無疵羔羊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使</a:t>
            </a:r>
            <a:r>
              <a:rPr 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祂替我受痛苦，將我罪債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清償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。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二、我的疾病歸耶穌，為我祂受鞭傷；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我的軟弱祂背負，我得醫治、健康。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我的憂患歸耶穌，為我祂全擔當；</a:t>
            </a:r>
            <a:endParaRPr lang="en-US" altLang="zh-TW" sz="3200" b="1" dirty="0" smtClean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715963" indent="-715963"/>
            <a:r>
              <a:rPr lang="en-US" altLang="zh-TW" sz="3200" b="1" dirty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	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charset="0"/>
              </a:rPr>
              <a:t>我的愁苦祂消除，我得平安、歡暢。</a:t>
            </a:r>
            <a:r>
              <a:rPr lang="zh-TW" sz="3200" b="1" dirty="0" smtClean="0">
                <a:solidFill>
                  <a:schemeClr val="bg1"/>
                </a:solidFill>
                <a:effectLst>
                  <a:glow rad="317500">
                    <a:schemeClr val="tx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endParaRPr lang="zh-TW" sz="3200" b="1" dirty="0">
              <a:solidFill>
                <a:schemeClr val="bg1"/>
              </a:solidFill>
              <a:effectLst>
                <a:glow rad="317500">
                  <a:schemeClr val="tx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2" y="2922042"/>
            <a:ext cx="4142610" cy="2931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87395" y="3440680"/>
            <a:ext cx="3877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先生，求你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趁著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的孩子還沒有死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下去。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476672"/>
            <a:ext cx="56943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87395" y="1844824"/>
            <a:ext cx="38779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那人</a:t>
            </a:r>
            <a:r>
              <a:rPr lang="zh-TW" altLang="en-US" sz="3200" b="1" dirty="0">
                <a:solidFill>
                  <a:srgbClr val="FF53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ea"/>
                <a:ea typeface="+mj-ea"/>
              </a:rPr>
              <a:t>信耶穌對</a:t>
            </a:r>
            <a:r>
              <a:rPr lang="zh-TW" altLang="en-US" sz="3200" b="1" dirty="0" smtClean="0">
                <a:solidFill>
                  <a:srgbClr val="FF53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ea"/>
                <a:ea typeface="+mj-ea"/>
              </a:rPr>
              <a:t>他</a:t>
            </a:r>
            <a:endParaRPr lang="en-US" altLang="zh-TW" sz="3200" b="1" dirty="0" smtClean="0">
              <a:solidFill>
                <a:srgbClr val="FF535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ea"/>
              <a:ea typeface="+mj-ea"/>
            </a:endParaRPr>
          </a:p>
          <a:p>
            <a:r>
              <a:rPr lang="zh-TW" altLang="en-US" sz="3200" b="1" dirty="0" smtClean="0">
                <a:solidFill>
                  <a:srgbClr val="FF53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ea"/>
                <a:ea typeface="+mj-ea"/>
              </a:rPr>
              <a:t>所</a:t>
            </a:r>
            <a:r>
              <a:rPr lang="zh-TW" altLang="en-US" sz="3200" b="1" dirty="0">
                <a:solidFill>
                  <a:srgbClr val="FF53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ea"/>
                <a:ea typeface="+mj-ea"/>
              </a:rPr>
              <a:t>說</a:t>
            </a:r>
            <a:r>
              <a:rPr lang="zh-TW" altLang="en-US" sz="3200" b="1" dirty="0" smtClean="0">
                <a:solidFill>
                  <a:srgbClr val="FF535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ea"/>
                <a:ea typeface="+mj-ea"/>
              </a:rPr>
              <a:t>的話</a:t>
            </a:r>
            <a:r>
              <a:rPr lang="zh-TW" altLang="en-U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，就</a:t>
            </a:r>
            <a:r>
              <a:rPr lang="zh-TW" altLang="en-US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ea"/>
                <a:ea typeface="+mj-ea"/>
              </a:rPr>
              <a:t>去了。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6322" y="1034884"/>
            <a:ext cx="4257678" cy="556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4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圖片 3" descr="thKHWNAR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4121150" cy="3306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21314"/>
            <a:ext cx="3816424" cy="15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72395" r="73100"/>
          <a:stretch/>
        </p:blipFill>
        <p:spPr bwMode="auto">
          <a:xfrm>
            <a:off x="683568" y="4377001"/>
            <a:ext cx="2592288" cy="23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259632" y="332656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259632" y="622851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259632" y="919267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259632" y="1207299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259632" y="1495331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259632" y="1796471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259632" y="2084503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259632" y="2372535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1259632" y="2660567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1259632" y="2948599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259632" y="3224873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1259632" y="3512905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1259632" y="3800937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1259632" y="4088969"/>
            <a:ext cx="158417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B6FF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82547" b="49453"/>
          <a:stretch/>
        </p:blipFill>
        <p:spPr bwMode="auto">
          <a:xfrm>
            <a:off x="683568" y="4377001"/>
            <a:ext cx="2592287" cy="23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t="10422" r="67016" b="50068"/>
          <a:stretch/>
        </p:blipFill>
        <p:spPr bwMode="auto">
          <a:xfrm>
            <a:off x="683568" y="4377001"/>
            <a:ext cx="2592288" cy="23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6" t="6030" r="51329" b="50077"/>
          <a:stretch/>
        </p:blipFill>
        <p:spPr bwMode="auto">
          <a:xfrm>
            <a:off x="899592" y="4391782"/>
            <a:ext cx="1944216" cy="235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6" t="-1191" b="49234"/>
          <a:stretch/>
        </p:blipFill>
        <p:spPr bwMode="auto">
          <a:xfrm>
            <a:off x="899593" y="4351520"/>
            <a:ext cx="1944216" cy="23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7" b="55851"/>
          <a:stretch/>
        </p:blipFill>
        <p:spPr bwMode="auto">
          <a:xfrm>
            <a:off x="899594" y="4351520"/>
            <a:ext cx="2139202" cy="239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83163" y="4391782"/>
            <a:ext cx="2160240" cy="233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44877" r="50000"/>
          <a:stretch/>
        </p:blipFill>
        <p:spPr bwMode="auto">
          <a:xfrm>
            <a:off x="683568" y="4377001"/>
            <a:ext cx="2592287" cy="234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6" r="77355" b="8449"/>
          <a:stretch/>
        </p:blipFill>
        <p:spPr bwMode="auto">
          <a:xfrm>
            <a:off x="683568" y="4386078"/>
            <a:ext cx="2592287" cy="23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8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8" t="45753" r="75514" b="5345"/>
          <a:stretch/>
        </p:blipFill>
        <p:spPr bwMode="auto">
          <a:xfrm>
            <a:off x="683569" y="4343977"/>
            <a:ext cx="2592286" cy="237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字方塊 2"/>
          <p:cNvSpPr txBox="1">
            <a:spLocks noChangeArrowheads="1"/>
          </p:cNvSpPr>
          <p:nvPr/>
        </p:nvSpPr>
        <p:spPr bwMode="auto">
          <a:xfrm>
            <a:off x="524350" y="357188"/>
            <a:ext cx="404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r>
              <a:rPr kumimoji="0" lang="zh-TW" alt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</a:rPr>
              <a:t>你我羨慕甚麼？</a:t>
            </a:r>
          </a:p>
        </p:txBody>
      </p:sp>
      <p:pic>
        <p:nvPicPr>
          <p:cNvPr id="8196" name="圖片 3" descr="th6DVCIJ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35" y="785813"/>
            <a:ext cx="1178140" cy="1285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圖片 4" descr="th8MU3FKQ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4813"/>
            <a:ext cx="3174628" cy="2380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圖片 5" descr="thC48ZIEH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35503"/>
            <a:ext cx="4000500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圖片 7" descr="thR9DJ0MK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3000"/>
            <a:ext cx="3174628" cy="224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圖片 8" descr="thRDAHEJY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97" y="2428875"/>
            <a:ext cx="3174628" cy="229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圖片 11" descr="thSLDQR4U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03" y="214314"/>
            <a:ext cx="3223147" cy="2460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圖片 9" descr="thCQC15NL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551">
            <a:off x="6182145" y="2375256"/>
            <a:ext cx="2142874" cy="185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字方塊 1"/>
          <p:cNvSpPr txBox="1">
            <a:spLocks noChangeArrowheads="1"/>
          </p:cNvSpPr>
          <p:nvPr/>
        </p:nvSpPr>
        <p:spPr bwMode="auto">
          <a:xfrm>
            <a:off x="928688" y="428625"/>
            <a:ext cx="592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r>
              <a:rPr kumimoji="0" lang="zh-TW" alt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一個垂死之人的盼望是甚麼？</a:t>
            </a:r>
          </a:p>
        </p:txBody>
      </p:sp>
      <p:sp>
        <p:nvSpPr>
          <p:cNvPr id="9219" name="文字方塊 2"/>
          <p:cNvSpPr txBox="1">
            <a:spLocks noChangeArrowheads="1"/>
          </p:cNvSpPr>
          <p:nvPr/>
        </p:nvSpPr>
        <p:spPr bwMode="auto">
          <a:xfrm>
            <a:off x="1143000" y="2286000"/>
            <a:ext cx="7000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8800" b="1" dirty="0">
                <a:solidFill>
                  <a:srgbClr val="FFFF00"/>
                </a:solidFill>
                <a:effectLst>
                  <a:glow rad="101600">
                    <a:srgbClr val="4C2600"/>
                  </a:glow>
                </a:effectLst>
                <a:latin typeface="微軟正黑體" panose="020B0604030504040204" pitchFamily="34" charset="-120"/>
              </a:rPr>
              <a:t>生命的醫治</a:t>
            </a:r>
            <a:endParaRPr kumimoji="0" lang="en-US" altLang="zh-TW" sz="8800" b="1" dirty="0">
              <a:solidFill>
                <a:srgbClr val="FFFF00"/>
              </a:solidFill>
              <a:effectLst>
                <a:glow rad="101600">
                  <a:srgbClr val="4C2600"/>
                </a:glow>
              </a:effectLst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23"/>
            <a:ext cx="9113398" cy="68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6" name="群組 8"/>
          <p:cNvGrpSpPr>
            <a:grpSpLocks/>
          </p:cNvGrpSpPr>
          <p:nvPr/>
        </p:nvGrpSpPr>
        <p:grpSpPr bwMode="auto">
          <a:xfrm>
            <a:off x="3851920" y="2996952"/>
            <a:ext cx="4027884" cy="3796777"/>
            <a:chOff x="2214546" y="1714488"/>
            <a:chExt cx="5572164" cy="4786346"/>
          </a:xfrm>
          <a:noFill/>
        </p:grpSpPr>
        <p:sp>
          <p:nvSpPr>
            <p:cNvPr id="3" name="橢圓 2"/>
            <p:cNvSpPr/>
            <p:nvPr/>
          </p:nvSpPr>
          <p:spPr>
            <a:xfrm>
              <a:off x="2214546" y="1714488"/>
              <a:ext cx="5572164" cy="4786346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3143241" y="2500306"/>
              <a:ext cx="3776688" cy="3224234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4000497" y="3286124"/>
              <a:ext cx="2143140" cy="173356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271" name="文字方塊 5"/>
            <p:cNvSpPr txBox="1">
              <a:spLocks noChangeArrowheads="1"/>
            </p:cNvSpPr>
            <p:nvPr/>
          </p:nvSpPr>
          <p:spPr bwMode="auto">
            <a:xfrm>
              <a:off x="4000496" y="2714620"/>
              <a:ext cx="785818" cy="82239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9pPr>
            </a:lstStyle>
            <a:p>
              <a:r>
                <a:rPr kumimoji="0" lang="zh-TW" altLang="en-US" sz="3600" b="1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魂</a:t>
              </a:r>
            </a:p>
          </p:txBody>
        </p:sp>
        <p:sp>
          <p:nvSpPr>
            <p:cNvPr id="11272" name="文字方塊 6"/>
            <p:cNvSpPr txBox="1">
              <a:spLocks noChangeArrowheads="1"/>
            </p:cNvSpPr>
            <p:nvPr/>
          </p:nvSpPr>
          <p:spPr bwMode="auto">
            <a:xfrm>
              <a:off x="3571867" y="2000240"/>
              <a:ext cx="785818" cy="82239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9pPr>
            </a:lstStyle>
            <a:p>
              <a:r>
                <a:rPr kumimoji="0" lang="zh-TW" altLang="en-US" sz="36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體</a:t>
              </a:r>
            </a:p>
          </p:txBody>
        </p:sp>
        <p:sp>
          <p:nvSpPr>
            <p:cNvPr id="11273" name="文字方塊 7"/>
            <p:cNvSpPr txBox="1">
              <a:spLocks noChangeArrowheads="1"/>
            </p:cNvSpPr>
            <p:nvPr/>
          </p:nvSpPr>
          <p:spPr bwMode="auto">
            <a:xfrm>
              <a:off x="4607719" y="3745270"/>
              <a:ext cx="785818" cy="82239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9pPr>
            </a:lstStyle>
            <a:p>
              <a:r>
                <a:rPr kumimoji="0" lang="zh-TW" altLang="en-US" sz="36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靈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45594" y="361303"/>
            <a:ext cx="11079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心思</a:t>
            </a:r>
            <a:endParaRPr lang="en-US" altLang="zh-TW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情感</a:t>
            </a:r>
            <a:endParaRPr lang="en-US" altLang="zh-TW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意志</a:t>
            </a:r>
            <a:endParaRPr lang="zh-TW" alt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五邊形 5"/>
          <p:cNvSpPr/>
          <p:nvPr/>
        </p:nvSpPr>
        <p:spPr>
          <a:xfrm flipH="1">
            <a:off x="1463902" y="361303"/>
            <a:ext cx="4247041" cy="584775"/>
          </a:xfrm>
          <a:prstGeom prst="homePlate">
            <a:avLst>
              <a:gd name="adj" fmla="val 8440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紛亂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、邪惡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詭詐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五邊形 12"/>
          <p:cNvSpPr/>
          <p:nvPr/>
        </p:nvSpPr>
        <p:spPr>
          <a:xfrm flipH="1">
            <a:off x="1477646" y="1500076"/>
            <a:ext cx="4247041" cy="584775"/>
          </a:xfrm>
          <a:prstGeom prst="homePlate">
            <a:avLst>
              <a:gd name="adj" fmla="val 8440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瘋狂、暴怒、憂鬱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五邊形 13"/>
          <p:cNvSpPr/>
          <p:nvPr/>
        </p:nvSpPr>
        <p:spPr>
          <a:xfrm flipH="1">
            <a:off x="1484526" y="2523103"/>
            <a:ext cx="4247041" cy="584775"/>
          </a:xfrm>
          <a:prstGeom prst="homePlate">
            <a:avLst>
              <a:gd name="adj" fmla="val 8440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固執、寡斷、薄弱</a:t>
            </a:r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23"/>
            <a:ext cx="9113398" cy="68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橢圓 13"/>
          <p:cNvSpPr/>
          <p:nvPr/>
        </p:nvSpPr>
        <p:spPr bwMode="auto">
          <a:xfrm>
            <a:off x="5149005" y="4268039"/>
            <a:ext cx="1549186" cy="137515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橢圓 14"/>
          <p:cNvSpPr/>
          <p:nvPr/>
        </p:nvSpPr>
        <p:spPr bwMode="auto">
          <a:xfrm>
            <a:off x="4529331" y="3626400"/>
            <a:ext cx="2730010" cy="255762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11266" name="群組 8"/>
          <p:cNvGrpSpPr>
            <a:grpSpLocks/>
          </p:cNvGrpSpPr>
          <p:nvPr/>
        </p:nvGrpSpPr>
        <p:grpSpPr bwMode="auto">
          <a:xfrm>
            <a:off x="3851920" y="2996952"/>
            <a:ext cx="4027884" cy="3833344"/>
            <a:chOff x="2214546" y="1714488"/>
            <a:chExt cx="5572164" cy="4832443"/>
          </a:xfrm>
          <a:noFill/>
        </p:grpSpPr>
        <p:sp>
          <p:nvSpPr>
            <p:cNvPr id="3" name="橢圓 2"/>
            <p:cNvSpPr/>
            <p:nvPr/>
          </p:nvSpPr>
          <p:spPr>
            <a:xfrm>
              <a:off x="2214546" y="1714488"/>
              <a:ext cx="5572164" cy="4786346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3143241" y="2500307"/>
              <a:ext cx="3776689" cy="3224234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4000497" y="3286124"/>
              <a:ext cx="2143140" cy="1733562"/>
            </a:xfrm>
            <a:prstGeom prst="ellipse">
              <a:avLst/>
            </a:prstGeom>
            <a:grp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1271" name="文字方塊 5"/>
            <p:cNvSpPr txBox="1">
              <a:spLocks noChangeArrowheads="1"/>
            </p:cNvSpPr>
            <p:nvPr/>
          </p:nvSpPr>
          <p:spPr bwMode="auto">
            <a:xfrm>
              <a:off x="4603258" y="4970424"/>
              <a:ext cx="785818" cy="82239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9pPr>
            </a:lstStyle>
            <a:p>
              <a:r>
                <a:rPr kumimoji="0" lang="zh-TW" altLang="en-US" sz="36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魂</a:t>
              </a:r>
            </a:p>
          </p:txBody>
        </p:sp>
        <p:sp>
          <p:nvSpPr>
            <p:cNvPr id="11272" name="文字方塊 6"/>
            <p:cNvSpPr txBox="1">
              <a:spLocks noChangeArrowheads="1"/>
            </p:cNvSpPr>
            <p:nvPr/>
          </p:nvSpPr>
          <p:spPr bwMode="auto">
            <a:xfrm>
              <a:off x="4625076" y="5724539"/>
              <a:ext cx="785818" cy="82239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9pPr>
            </a:lstStyle>
            <a:p>
              <a:r>
                <a:rPr kumimoji="0" lang="zh-TW" altLang="en-US" sz="36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體</a:t>
              </a:r>
            </a:p>
          </p:txBody>
        </p:sp>
        <p:sp>
          <p:nvSpPr>
            <p:cNvPr id="11273" name="文字方塊 7"/>
            <p:cNvSpPr txBox="1">
              <a:spLocks noChangeArrowheads="1"/>
            </p:cNvSpPr>
            <p:nvPr/>
          </p:nvSpPr>
          <p:spPr bwMode="auto">
            <a:xfrm>
              <a:off x="4607719" y="3745270"/>
              <a:ext cx="785818" cy="822392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mbria" pitchFamily="18" charset="0"/>
                  <a:ea typeface="微軟正黑體" pitchFamily="34" charset="-120"/>
                </a:defRPr>
              </a:lvl9pPr>
            </a:lstStyle>
            <a:p>
              <a:r>
                <a:rPr kumimoji="0" lang="zh-TW" altLang="en-US" sz="36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靈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11560" y="188640"/>
            <a:ext cx="7488832" cy="1446550"/>
          </a:xfrm>
          <a:prstGeom prst="rect">
            <a:avLst/>
          </a:prstGeom>
          <a:solidFill>
            <a:srgbClr val="4C2600">
              <a:alpha val="26000"/>
            </a:srgbClr>
          </a:solidFill>
          <a:ln>
            <a:noFill/>
          </a:ln>
          <a:effectLst>
            <a:glow rad="139700">
              <a:srgbClr val="4C26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</a:t>
            </a:r>
            <a:r>
              <a:rPr lang="zh-TW" altLang="en-US" sz="2800" dirty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在木頭上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，在祂的身體裏，親自</a:t>
            </a:r>
            <a:r>
              <a:rPr lang="zh-TW" altLang="en-US" sz="2800" dirty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擔當了我們的罪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，使我們既然向罪死了，就得以向義活著；因祂受的鞭傷，你們便得了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醫治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       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2:24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5149005" y="4268039"/>
            <a:ext cx="1549186" cy="1375151"/>
          </a:xfrm>
          <a:prstGeom prst="ellipse">
            <a:avLst/>
          </a:prstGeom>
          <a:solidFill>
            <a:srgbClr val="FFFF00">
              <a:alpha val="35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" name="橢圓 23"/>
          <p:cNvSpPr/>
          <p:nvPr/>
        </p:nvSpPr>
        <p:spPr bwMode="auto">
          <a:xfrm>
            <a:off x="4497632" y="3616525"/>
            <a:ext cx="2730010" cy="2557629"/>
          </a:xfrm>
          <a:prstGeom prst="ellipse">
            <a:avLst/>
          </a:prstGeom>
          <a:solidFill>
            <a:srgbClr val="FFFF00">
              <a:alpha val="33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" name="橢圓 31"/>
          <p:cNvSpPr/>
          <p:nvPr/>
        </p:nvSpPr>
        <p:spPr bwMode="auto">
          <a:xfrm>
            <a:off x="3848695" y="2969349"/>
            <a:ext cx="4027884" cy="3796777"/>
          </a:xfrm>
          <a:prstGeom prst="ellipse">
            <a:avLst/>
          </a:prstGeom>
          <a:solidFill>
            <a:srgbClr val="FFFF00">
              <a:alpha val="48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矩形圖說文字 11"/>
          <p:cNvSpPr/>
          <p:nvPr/>
        </p:nvSpPr>
        <p:spPr>
          <a:xfrm>
            <a:off x="6692095" y="2736502"/>
            <a:ext cx="2128377" cy="1384995"/>
          </a:xfrm>
          <a:prstGeom prst="wedgeRectCallout">
            <a:avLst>
              <a:gd name="adj1" fmla="val -74106"/>
              <a:gd name="adj2" fmla="val 173417"/>
            </a:avLst>
          </a:prstGeom>
          <a:solidFill>
            <a:srgbClr val="006600">
              <a:alpha val="5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sz="2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心思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置於靈，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乃是</a:t>
            </a:r>
            <a:r>
              <a:rPr lang="zh-TW" altLang="en-US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平安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8:6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43311" y="1849347"/>
            <a:ext cx="3192585" cy="1815882"/>
          </a:xfrm>
          <a:prstGeom prst="wedgeRectCallout">
            <a:avLst>
              <a:gd name="adj1" fmla="val 110904"/>
              <a:gd name="adj2" fmla="val 118362"/>
            </a:avLst>
          </a:prstGeom>
          <a:solidFill>
            <a:srgbClr val="006600">
              <a:alpha val="72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但基督若在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你們裡面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，身體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固然因罪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是死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卻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因義</a:t>
            </a:r>
            <a:r>
              <a:rPr lang="zh-TW" altLang="en-US" sz="2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是生命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8:10 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433047" y="4250277"/>
            <a:ext cx="3202849" cy="2246769"/>
          </a:xfrm>
          <a:prstGeom prst="wedgeRectCallout">
            <a:avLst>
              <a:gd name="adj1" fmla="val 111155"/>
              <a:gd name="adj2" fmla="val 47199"/>
            </a:avLst>
          </a:prstGeom>
          <a:solidFill>
            <a:srgbClr val="006600">
              <a:alpha val="65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那叫基督從死人中復活的，也必藉著祂住在你們裡面的靈，</a:t>
            </a:r>
            <a:r>
              <a:rPr lang="zh-TW" altLang="en-US" sz="2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賜生命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給你們必死的</a:t>
            </a:r>
            <a:r>
              <a:rPr lang="zh-TW" altLang="en-US" sz="28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0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羅</a:t>
            </a:r>
            <a:r>
              <a: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8:11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83" y="3031047"/>
            <a:ext cx="1477714" cy="380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254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 animBg="1"/>
      <p:bldP spid="12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151762" y="109728"/>
            <a:ext cx="800219" cy="4824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請與我一同禱告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3973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綻放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1300</Words>
  <Application>Microsoft Office PowerPoint</Application>
  <PresentationFormat>如螢幕大小 (4:3)</PresentationFormat>
  <Paragraphs>77</Paragraphs>
  <Slides>11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櫻花綻放 16x9</vt:lpstr>
      <vt:lpstr>生命的醫治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垂死人的需要-生命的醫治</dc:title>
  <dc:creator>USER-NB</dc:creator>
  <cp:lastModifiedBy>sdlu1994</cp:lastModifiedBy>
  <cp:revision>53</cp:revision>
  <dcterms:created xsi:type="dcterms:W3CDTF">2014-08-05T10:56:31Z</dcterms:created>
  <dcterms:modified xsi:type="dcterms:W3CDTF">2015-02-22T15:50:38Z</dcterms:modified>
</cp:coreProperties>
</file>