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1" r:id="rId13"/>
    <p:sldId id="277" r:id="rId14"/>
    <p:sldId id="262" r:id="rId15"/>
    <p:sldId id="269" r:id="rId16"/>
    <p:sldId id="270" r:id="rId17"/>
    <p:sldId id="27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FF4343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4" autoAdjust="0"/>
    <p:restoredTop sz="84264" autoAdjust="0"/>
  </p:normalViewPr>
  <p:slideViewPr>
    <p:cSldViewPr>
      <p:cViewPr varScale="1">
        <p:scale>
          <a:sx n="48" d="100"/>
          <a:sy n="48" d="100"/>
        </p:scale>
        <p:origin x="-49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BB65-2C3F-4207-8D72-F1F6AE620377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953FE-BB62-4E6D-ADA7-E2A32228D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74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地球稍微靠近太陽一點，我們就會熱死。若地球稍微遠離太陽一點，我們就會凍死。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53FE-BB62-4E6D-ADA7-E2A32228DBC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99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然而，知道有神並不夠，你必須有神！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53FE-BB62-4E6D-ADA7-E2A32228DBC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不幸的是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罪進到人裡面</a:t>
            </a:r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53FE-BB62-4E6D-ADA7-E2A32228DBC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8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沒有神在你裡面，你的人生是黑暗的。然而，當你接受神進來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53FE-BB62-4E6D-ADA7-E2A32228DBC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94145E-B191-4748-9A76-81EAEADC10EB}" type="datetimeFigureOut">
              <a:rPr lang="zh-TW" altLang="en-US" smtClean="0"/>
              <a:t>2014/8/23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BDD6CF-9CFA-45A9-B32F-5B16D502252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yelectronics.lk/image/data/animated-blue-sk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19217"/>
            <a:ext cx="11190043" cy="6993777"/>
          </a:xfrm>
          <a:prstGeom prst="rect">
            <a:avLst/>
          </a:prstGeom>
          <a:solidFill>
            <a:schemeClr val="accent1">
              <a:alpha val="69000"/>
            </a:schemeClr>
          </a:solidFill>
          <a:effectLst>
            <a:glow>
              <a:schemeClr val="accent1"/>
            </a:glow>
          </a:effectLst>
        </p:spPr>
      </p:pic>
      <p:sp>
        <p:nvSpPr>
          <p:cNvPr id="5" name="矩形 4"/>
          <p:cNvSpPr/>
          <p:nvPr/>
        </p:nvSpPr>
        <p:spPr>
          <a:xfrm>
            <a:off x="-2182351" y="-268646"/>
            <a:ext cx="12601400" cy="729263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5832648" cy="48384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60752" y="206084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88900" stA="45000" endPos="78000" dist="3429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有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  <a:effectLst>
                <a:reflection blurRad="88900" stA="45000" endPos="78000" dist="3429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23828" y="2175247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b="1" dirty="0" smtClean="0">
                <a:solidFill>
                  <a:srgbClr val="FF0000"/>
                </a:solidFill>
                <a:effectLst>
                  <a:reflection blurRad="12700" stA="37000" endPos="79000" dist="254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神</a:t>
            </a:r>
            <a:r>
              <a:rPr lang="en-US" altLang="zh-TW" sz="15000" b="1" dirty="0" smtClean="0">
                <a:solidFill>
                  <a:srgbClr val="FF0000"/>
                </a:solidFill>
                <a:effectLst>
                  <a:reflection blurRad="12700" stA="37000" endPos="79000" dist="254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5000" dirty="0">
              <a:effectLst>
                <a:reflection blurRad="12700" stA="37000" endPos="790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4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ivsky.com/img/tupian/img/201105/31/gainian_jianying-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22" b="81642" l="42234" r="75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024" y="-387424"/>
            <a:ext cx="11405733" cy="776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1999334"/>
            <a:ext cx="532526" cy="4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139952" y="90872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不</a:t>
            </a:r>
            <a:r>
              <a:rPr lang="zh-TW" altLang="en-US" sz="2400" b="1" dirty="0"/>
              <a:t>管</a:t>
            </a:r>
            <a:r>
              <a:rPr lang="zh-TW" altLang="en-US" sz="2400" b="1" dirty="0" smtClean="0"/>
              <a:t>人</a:t>
            </a:r>
            <a:r>
              <a:rPr lang="zh-TW" altLang="en-US" sz="2400" b="1" dirty="0"/>
              <a:t>醒著或睡著</a:t>
            </a:r>
            <a:r>
              <a:rPr lang="zh-TW" altLang="en-US" sz="2400" b="1" dirty="0" smtClean="0"/>
              <a:t>，心臟平均一</a:t>
            </a:r>
            <a:r>
              <a:rPr lang="zh-TW" altLang="en-US" sz="2400" b="1" dirty="0"/>
              <a:t>分鐘跳七十二下，一年四千萬下。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118542" y="182532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每一天</a:t>
            </a:r>
            <a:r>
              <a:rPr lang="zh-TW" altLang="en-US" sz="2400" b="1" dirty="0" smtClean="0"/>
              <a:t>，心臟</a:t>
            </a:r>
            <a:r>
              <a:rPr lang="zh-TW" altLang="en-US" sz="2400" b="1" dirty="0"/>
              <a:t>把血液打進十萬哩長的血管，足可環繞</a:t>
            </a:r>
            <a:r>
              <a:rPr lang="zh-TW" altLang="en-US" sz="2400" b="1" dirty="0" smtClean="0"/>
              <a:t>地球</a:t>
            </a:r>
            <a:endParaRPr lang="zh-TW" altLang="en-US" sz="2400" b="1" dirty="0"/>
          </a:p>
        </p:txBody>
      </p:sp>
      <p:pic>
        <p:nvPicPr>
          <p:cNvPr id="6" name="Picture 2" descr="http://m2.pymhs.tyc.edu.tw/~chiling/earth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5" b="96497" l="5706" r="93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54" y="2980396"/>
            <a:ext cx="2023132" cy="19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手繪多邊形 9"/>
          <p:cNvSpPr/>
          <p:nvPr/>
        </p:nvSpPr>
        <p:spPr>
          <a:xfrm>
            <a:off x="5292080" y="3062515"/>
            <a:ext cx="2152875" cy="598628"/>
          </a:xfrm>
          <a:custGeom>
            <a:avLst/>
            <a:gdLst>
              <a:gd name="connsiteX0" fmla="*/ 0 w 2152875"/>
              <a:gd name="connsiteY0" fmla="*/ 0 h 692513"/>
              <a:gd name="connsiteX1" fmla="*/ 2075543 w 2152875"/>
              <a:gd name="connsiteY1" fmla="*/ 609600 h 692513"/>
              <a:gd name="connsiteX2" fmla="*/ 1640114 w 2152875"/>
              <a:gd name="connsiteY2" fmla="*/ 682172 h 69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2875" h="692513">
                <a:moveTo>
                  <a:pt x="0" y="0"/>
                </a:moveTo>
                <a:cubicBezTo>
                  <a:pt x="901095" y="247952"/>
                  <a:pt x="1802191" y="495905"/>
                  <a:pt x="2075543" y="609600"/>
                </a:cubicBezTo>
                <a:cubicBezTo>
                  <a:pt x="2348895" y="723295"/>
                  <a:pt x="1823962" y="689429"/>
                  <a:pt x="1640114" y="6821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4838345" y="3661142"/>
            <a:ext cx="2536040" cy="591544"/>
          </a:xfrm>
          <a:custGeom>
            <a:avLst/>
            <a:gdLst>
              <a:gd name="connsiteX0" fmla="*/ 422453 w 2536040"/>
              <a:gd name="connsiteY0" fmla="*/ 10972 h 591544"/>
              <a:gd name="connsiteX1" fmla="*/ 146681 w 2536040"/>
              <a:gd name="connsiteY1" fmla="*/ 69029 h 591544"/>
              <a:gd name="connsiteX2" fmla="*/ 2439938 w 2536040"/>
              <a:gd name="connsiteY2" fmla="*/ 533487 h 591544"/>
              <a:gd name="connsiteX3" fmla="*/ 2077081 w 2536040"/>
              <a:gd name="connsiteY3" fmla="*/ 591544 h 59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040" h="591544">
                <a:moveTo>
                  <a:pt x="422453" y="10972"/>
                </a:moveTo>
                <a:cubicBezTo>
                  <a:pt x="116443" y="-3543"/>
                  <a:pt x="-189567" y="-18057"/>
                  <a:pt x="146681" y="69029"/>
                </a:cubicBezTo>
                <a:cubicBezTo>
                  <a:pt x="482929" y="156115"/>
                  <a:pt x="2118205" y="446401"/>
                  <a:pt x="2439938" y="533487"/>
                </a:cubicBezTo>
                <a:cubicBezTo>
                  <a:pt x="2761671" y="620573"/>
                  <a:pt x="2181100" y="538325"/>
                  <a:pt x="2077081" y="59154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788024" y="4115894"/>
            <a:ext cx="2558273" cy="550237"/>
          </a:xfrm>
          <a:custGeom>
            <a:avLst/>
            <a:gdLst>
              <a:gd name="connsiteX0" fmla="*/ 504204 w 2654539"/>
              <a:gd name="connsiteY0" fmla="*/ 35192 h 550237"/>
              <a:gd name="connsiteX1" fmla="*/ 141347 w 2654539"/>
              <a:gd name="connsiteY1" fmla="*/ 49706 h 550237"/>
              <a:gd name="connsiteX2" fmla="*/ 2579747 w 2654539"/>
              <a:gd name="connsiteY2" fmla="*/ 514163 h 550237"/>
              <a:gd name="connsiteX3" fmla="*/ 1941119 w 2654539"/>
              <a:gd name="connsiteY3" fmla="*/ 514163 h 55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539" h="550237">
                <a:moveTo>
                  <a:pt x="504204" y="35192"/>
                </a:moveTo>
                <a:cubicBezTo>
                  <a:pt x="149813" y="2535"/>
                  <a:pt x="-204577" y="-30122"/>
                  <a:pt x="141347" y="49706"/>
                </a:cubicBezTo>
                <a:cubicBezTo>
                  <a:pt x="487271" y="129534"/>
                  <a:pt x="2279785" y="436754"/>
                  <a:pt x="2579747" y="514163"/>
                </a:cubicBezTo>
                <a:cubicBezTo>
                  <a:pt x="2879709" y="591572"/>
                  <a:pt x="2197538" y="521420"/>
                  <a:pt x="1941119" y="51416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4860098" y="4416624"/>
            <a:ext cx="2273043" cy="576290"/>
          </a:xfrm>
          <a:custGeom>
            <a:avLst/>
            <a:gdLst>
              <a:gd name="connsiteX0" fmla="*/ 589385 w 2273043"/>
              <a:gd name="connsiteY0" fmla="*/ 82805 h 576290"/>
              <a:gd name="connsiteX1" fmla="*/ 95900 w 2273043"/>
              <a:gd name="connsiteY1" fmla="*/ 39262 h 576290"/>
              <a:gd name="connsiteX2" fmla="*/ 2273043 w 2273043"/>
              <a:gd name="connsiteY2" fmla="*/ 576290 h 57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043" h="576290">
                <a:moveTo>
                  <a:pt x="589385" y="82805"/>
                </a:moveTo>
                <a:cubicBezTo>
                  <a:pt x="202337" y="19909"/>
                  <a:pt x="-184710" y="-42986"/>
                  <a:pt x="95900" y="39262"/>
                </a:cubicBezTo>
                <a:cubicBezTo>
                  <a:pt x="376510" y="121510"/>
                  <a:pt x="1852129" y="510976"/>
                  <a:pt x="2273043" y="5762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118542" y="52292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牠每天輸送的</a:t>
            </a:r>
            <a:r>
              <a:rPr lang="zh-TW" altLang="en-US" sz="2400" b="1" dirty="0" smtClean="0"/>
              <a:t>血有八千公升</a:t>
            </a:r>
            <a:endParaRPr lang="zh-TW" alt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59824" y="2132856"/>
            <a:ext cx="111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四圈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2" grpId="0" animBg="1"/>
      <p:bldP spid="13" grpId="0" animBg="1"/>
      <p:bldP spid="14" grpId="0" animBg="1"/>
      <p:bldP spid="1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44" y="5373215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xt.pimg.tw/tbmta/4bdf97f0358a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2" b="93939" l="9296" r="95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3813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29877" y="147774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</a:rPr>
              <a:t>血液裡的紅血球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13109" y="205971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0.0000008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公分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29877" y="264449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</a:rPr>
              <a:t>全部堆起來有多高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?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29877" y="330199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</a:rPr>
              <a:t>88000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棟</a:t>
            </a:r>
            <a:endParaRPr lang="en-US" altLang="zh-TW" sz="5400" b="1" dirty="0" smtClean="0">
              <a:solidFill>
                <a:srgbClr val="FF0000"/>
              </a:solidFill>
            </a:endParaRPr>
          </a:p>
        </p:txBody>
      </p:sp>
      <p:pic>
        <p:nvPicPr>
          <p:cNvPr id="15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44" y="4077072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44" y="2736305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81" y="1368153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17" y="0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81" y="-1323528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6" y="5020754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6" y="3724611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6" y="2383844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53" y="1015692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89" y="-352461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53" y="-1675989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75" y="6741366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75" y="5445223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75" y="4104456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36304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48" y="1368151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3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71" y="5899583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71" y="4603440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71" y="3262673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8" y="1894521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6368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8" y="-797160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76" y="5390454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76" y="4094311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76" y="2753544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13" y="1385392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49" y="17239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13" y="-1306289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71" y="6064778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71" y="4768635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71" y="3427868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59716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44" y="691563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upload.wikimedia.org/wikipedia/commons/thumb/2/27/Skyscrapercompare_Chinese.svg/260px-Skyscrapercompare_Chinese.svg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308" l="27308" r="4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631965"/>
            <a:ext cx="2035999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3131840" y="419163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101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大樓疊起來的高度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00"/>
                            </p:stCondLst>
                            <p:childTnLst>
                              <p:par>
                                <p:cTn id="1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80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4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200"/>
                            </p:stCondLst>
                            <p:childTnLst>
                              <p:par>
                                <p:cTn id="1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400"/>
                            </p:stCondLst>
                            <p:childTnLst>
                              <p:par>
                                <p:cTn id="1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600"/>
                            </p:stCondLst>
                            <p:childTnLst>
                              <p:par>
                                <p:cTn id="1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800"/>
                            </p:stCondLst>
                            <p:childTnLst>
                              <p:par>
                                <p:cTn id="1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200"/>
                            </p:stCondLst>
                            <p:childTnLst>
                              <p:par>
                                <p:cTn id="1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400"/>
                            </p:stCondLst>
                            <p:childTnLst>
                              <p:par>
                                <p:cTn id="1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600"/>
                            </p:stCondLst>
                            <p:childTnLst>
                              <p:par>
                                <p:cTn id="1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800"/>
                            </p:stCondLst>
                            <p:childTnLst>
                              <p:par>
                                <p:cTn id="1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0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400"/>
                            </p:stCondLst>
                            <p:childTnLst>
                              <p:par>
                                <p:cTn id="2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600"/>
                            </p:stCondLst>
                            <p:childTnLst>
                              <p:par>
                                <p:cTn id="2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800"/>
                            </p:stCondLst>
                            <p:childTnLst>
                              <p:par>
                                <p:cTn id="2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vnD1tHcRBDE/UnhSvXfgIhI/AAAAAAAAEB4/UYAGEJZ83Eo/s1600/Niagara+Falls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67744" y="119675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當我們廣泛的看受造之物，又專一的看人的身體時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3037800"/>
            <a:ext cx="7056784" cy="1015663"/>
          </a:xfrm>
          <a:prstGeom prst="rect">
            <a:avLst/>
          </a:prstGeom>
          <a:solidFill>
            <a:schemeClr val="bg1">
              <a:alpha val="4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FA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我們怎能說沒有神？</a:t>
            </a:r>
          </a:p>
        </p:txBody>
      </p:sp>
    </p:spTree>
    <p:extLst>
      <p:ext uri="{BB962C8B-B14F-4D97-AF65-F5344CB8AC3E}">
        <p14:creationId xmlns:p14="http://schemas.microsoft.com/office/powerpoint/2010/main" val="22194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256490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自從創造世界以來，神那看不見永遠的大能，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和神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性的特徵，是人所洞見的，乃是藉著受造之物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，給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人曉得的，叫人無法推諉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592719" y="434009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羅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馬書一章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3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zh-TW" altLang="en-US" sz="6000" dirty="0" smtClean="0">
                <a:effectLst>
                  <a:reflection blurRad="6350" stA="60000" endA="900" endPos="60000" dist="1143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你必須有神</a:t>
            </a:r>
            <a:r>
              <a:rPr lang="en-US" altLang="zh-TW" sz="6000" dirty="0" smtClean="0">
                <a:effectLst>
                  <a:reflection blurRad="6350" stA="60000" endA="900" endPos="60000" dist="1143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6000" dirty="0">
              <a:effectLst>
                <a:reflection blurRad="6350" stA="60000" endA="900" endPos="60000" dist="1143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4485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528438"/>
            <a:ext cx="7841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鋪張諸天、建立地基、造人裏面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之靈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的耶和華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                            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 smtClean="0"/>
              <a:t>                                                  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迦利亞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書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十二章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</a:p>
        </p:txBody>
      </p:sp>
      <p:sp>
        <p:nvSpPr>
          <p:cNvPr id="9" name="橢圓 8"/>
          <p:cNvSpPr/>
          <p:nvPr/>
        </p:nvSpPr>
        <p:spPr>
          <a:xfrm>
            <a:off x="2791838" y="1683474"/>
            <a:ext cx="4611911" cy="4611911"/>
          </a:xfrm>
          <a:prstGeom prst="ellipse">
            <a:avLst/>
          </a:prstGeom>
          <a:solidFill>
            <a:schemeClr val="accent6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491880" y="2375701"/>
            <a:ext cx="3213539" cy="32135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306561" y="3190382"/>
            <a:ext cx="1584176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705418" y="3717032"/>
            <a:ext cx="117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身體</a:t>
            </a:r>
            <a:endParaRPr lang="zh-TW" altLang="en-US" sz="36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914820" y="3718773"/>
            <a:ext cx="57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魂</a:t>
            </a:r>
            <a:endParaRPr lang="zh-TW" altLang="en-US" sz="36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644008" y="3487109"/>
            <a:ext cx="1173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chemeClr val="bg2">
                    <a:lumMod val="25000"/>
                  </a:schemeClr>
                </a:solidFill>
              </a:rPr>
              <a:t>靈</a:t>
            </a:r>
            <a:endParaRPr lang="zh-TW" alt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Picture 2" descr="http://news.cctv.com/taiwan/special/C18450/20070914/images/1189759892885_1189759892885_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2476" l="37600" r="5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4" y="1288447"/>
            <a:ext cx="5898849" cy="48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橢圓 40"/>
          <p:cNvSpPr/>
          <p:nvPr/>
        </p:nvSpPr>
        <p:spPr>
          <a:xfrm>
            <a:off x="2627784" y="1556792"/>
            <a:ext cx="4896544" cy="4896544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9540552" y="1484784"/>
            <a:ext cx="98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FF0000"/>
                </a:solidFill>
              </a:rPr>
              <a:t>神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52657 0.269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134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879 L -0.0415 0.045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0" grpId="0"/>
      <p:bldP spid="14" grpId="0"/>
      <p:bldP spid="15" grpId="0"/>
      <p:bldP spid="15" grpId="1"/>
      <p:bldP spid="15" grpId="2"/>
      <p:bldP spid="41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1905160" y="1268760"/>
            <a:ext cx="4611911" cy="46119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604347" y="1960987"/>
            <a:ext cx="3213539" cy="32135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419028" y="2775668"/>
            <a:ext cx="1584176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 descr="http://news.cctv.com/taiwan/special/C18450/20070914/images/1189759892885_1189759892885_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2476" l="37600" r="5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4" y="1288447"/>
            <a:ext cx="5898849" cy="48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498155" y="3588492"/>
            <a:ext cx="93610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罪</a:t>
            </a:r>
            <a:endParaRPr lang="zh-TW" altLang="en-US" sz="72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2" descr="http://news.cctv.com/taiwan/special/C18450/20070914/images/1189759892885_1189759892885_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2476" l="37600" r="5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6" y="1268760"/>
            <a:ext cx="5898849" cy="48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890737" y="499318"/>
            <a:ext cx="1608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/>
            </a:lvl1pPr>
          </a:lstStyle>
          <a:p>
            <a:r>
              <a:rPr lang="zh-TW" altLang="en-US" dirty="0"/>
              <a:t>憂傷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89584" y="1124163"/>
            <a:ext cx="15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/>
            </a:lvl1pPr>
          </a:lstStyle>
          <a:p>
            <a:r>
              <a:rPr lang="zh-TW" altLang="en-US" dirty="0"/>
              <a:t>脆弱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282785" y="499319"/>
            <a:ext cx="1525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/>
            </a:lvl1pPr>
          </a:lstStyle>
          <a:p>
            <a:r>
              <a:rPr lang="zh-TW" altLang="en-US" dirty="0"/>
              <a:t>空虛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239200" y="1268423"/>
            <a:ext cx="1454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黑暗</a:t>
            </a:r>
            <a:endParaRPr lang="zh-TW" altLang="en-US" sz="44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83568" y="2390946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犯罪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534747" y="2390947"/>
            <a:ext cx="1763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4400" b="1"/>
            </a:lvl1pPr>
          </a:lstStyle>
          <a:p>
            <a:r>
              <a:rPr lang="zh-TW" altLang="en-US" dirty="0"/>
              <a:t>勞苦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11968" y="323944"/>
            <a:ext cx="886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你們在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以外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，在所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應許的諸約上是局外人，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在世上沒有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指望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，沒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有神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                    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                                       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以弗所書二章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835696" y="1196752"/>
            <a:ext cx="4755072" cy="475507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554852" y="1932387"/>
            <a:ext cx="3313292" cy="331329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419872" y="2780928"/>
            <a:ext cx="1633351" cy="16333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9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1901 -0.047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238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33108 0.01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93 L 0.2915 0.0534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26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9028 0.2381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1189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021 0.3291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645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18472 0.329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1645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39479 0.2171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1085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43611 0.0534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6" grpId="1"/>
      <p:bldP spid="6" grpId="2"/>
      <p:bldP spid="6" grpId="3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0" grpId="0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9600" b="1" dirty="0">
                <a:solidFill>
                  <a:srgbClr val="F9B2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神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zh-TW" altLang="en-US" sz="8800" b="1" dirty="0">
                <a:solidFill>
                  <a:srgbClr val="F9B201"/>
                </a:solidFill>
                <a:latin typeface="+mj-ea"/>
                <a:ea typeface="+mj-ea"/>
              </a:rPr>
              <a:t>喜樂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</a:t>
            </a:r>
          </a:p>
          <a:p>
            <a:pPr algn="ctr" fontAlgn="auto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solidFill>
                  <a:srgbClr val="F9B201"/>
                </a:solidFill>
                <a:latin typeface="+mj-ea"/>
                <a:ea typeface="+mj-ea"/>
              </a:rPr>
              <a:t>光明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充實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zh-TW" altLang="en-US" sz="6000" b="1" dirty="0">
                <a:solidFill>
                  <a:srgbClr val="F9B201"/>
                </a:solidFill>
                <a:latin typeface="+mj-ea"/>
                <a:ea typeface="+mj-ea"/>
              </a:rPr>
              <a:t>剛強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安息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		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平安</a:t>
            </a:r>
            <a:endParaRPr kumimoji="0" lang="en-US" altLang="zh-TW" sz="9600" b="1" dirty="0">
              <a:solidFill>
                <a:srgbClr val="F9B201"/>
              </a:solidFill>
              <a:latin typeface="+mj-ea"/>
              <a:ea typeface="+mj-ea"/>
            </a:endParaRPr>
          </a:p>
          <a:p>
            <a:pPr algn="ctr" fontAlgn="auto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solidFill>
                  <a:srgbClr val="F9B201"/>
                </a:solidFill>
                <a:latin typeface="+mj-ea"/>
                <a:ea typeface="+mj-ea"/>
              </a:rPr>
              <a:t>滿足</a:t>
            </a:r>
            <a:r>
              <a:rPr kumimoji="0" lang="en-US" altLang="zh-TW" sz="72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	</a:t>
            </a:r>
            <a:r>
              <a:rPr kumimoji="0" lang="zh-TW" altLang="en-US" sz="6600" b="1" dirty="0">
                <a:solidFill>
                  <a:srgbClr val="F9B201"/>
                </a:solidFill>
                <a:latin typeface="+mj-ea"/>
                <a:ea typeface="+mj-ea"/>
              </a:rPr>
              <a:t>踏實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</a:t>
            </a:r>
          </a:p>
          <a:p>
            <a:pPr algn="ctr" fontAlgn="auto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dirty="0">
                <a:solidFill>
                  <a:srgbClr val="F9B201"/>
                </a:solidFill>
                <a:latin typeface="+mj-ea"/>
                <a:ea typeface="+mj-ea"/>
              </a:rPr>
              <a:t>   積極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			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善良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endParaRPr kumimoji="0" lang="zh-TW" altLang="en-US" sz="9600" b="1" dirty="0">
              <a:solidFill>
                <a:srgbClr val="F9B201"/>
              </a:solidFill>
              <a:latin typeface="+mj-ea"/>
              <a:ea typeface="+mj-ea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106738" y="2652713"/>
            <a:ext cx="2933700" cy="4033837"/>
            <a:chOff x="3595311" y="3121809"/>
            <a:chExt cx="1949459" cy="2683455"/>
          </a:xfrm>
        </p:grpSpPr>
        <p:sp>
          <p:nvSpPr>
            <p:cNvPr id="4" name="橢圓 3"/>
            <p:cNvSpPr/>
            <p:nvPr/>
          </p:nvSpPr>
          <p:spPr>
            <a:xfrm>
              <a:off x="3980350" y="3121809"/>
              <a:ext cx="1151953" cy="1152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123817" y="4221170"/>
              <a:ext cx="865020" cy="89871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grpSp>
          <p:nvGrpSpPr>
            <p:cNvPr id="6" name="群組 30"/>
            <p:cNvGrpSpPr>
              <a:grpSpLocks/>
            </p:cNvGrpSpPr>
            <p:nvPr/>
          </p:nvGrpSpPr>
          <p:grpSpPr bwMode="auto">
            <a:xfrm>
              <a:off x="4039478" y="4747096"/>
              <a:ext cx="1020852" cy="1058168"/>
              <a:chOff x="4039478" y="5164630"/>
              <a:chExt cx="1020852" cy="1058168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4212428" y="5164623"/>
                <a:ext cx="304867" cy="7846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4598522" y="5164623"/>
                <a:ext cx="304867" cy="7846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5" name="剪去並圓角化單一角落矩形 14"/>
              <p:cNvSpPr/>
              <p:nvPr/>
            </p:nvSpPr>
            <p:spPr>
              <a:xfrm flipH="1">
                <a:off x="4556326" y="5862681"/>
                <a:ext cx="504243" cy="359061"/>
              </a:xfrm>
              <a:prstGeom prst="snip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6" name="剪去並圓角化單一角落矩形 15"/>
              <p:cNvSpPr/>
              <p:nvPr/>
            </p:nvSpPr>
            <p:spPr>
              <a:xfrm>
                <a:off x="4039424" y="5862681"/>
                <a:ext cx="504243" cy="360117"/>
              </a:xfrm>
              <a:prstGeom prst="snip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7" name="群組 31"/>
            <p:cNvGrpSpPr>
              <a:grpSpLocks/>
            </p:cNvGrpSpPr>
            <p:nvPr/>
          </p:nvGrpSpPr>
          <p:grpSpPr bwMode="auto">
            <a:xfrm>
              <a:off x="3595311" y="4220642"/>
              <a:ext cx="597599" cy="824862"/>
              <a:chOff x="2270170" y="4180114"/>
              <a:chExt cx="597599" cy="824862"/>
            </a:xfrm>
          </p:grpSpPr>
          <p:sp>
            <p:nvSpPr>
              <p:cNvPr id="11" name="圓角矩形 10"/>
              <p:cNvSpPr/>
              <p:nvPr/>
            </p:nvSpPr>
            <p:spPr>
              <a:xfrm rot="2588906">
                <a:off x="2630947" y="4179586"/>
                <a:ext cx="236298" cy="62202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 rot="2588906">
                <a:off x="2270170" y="4645310"/>
                <a:ext cx="359721" cy="3601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群組 32"/>
            <p:cNvGrpSpPr>
              <a:grpSpLocks/>
            </p:cNvGrpSpPr>
            <p:nvPr/>
          </p:nvGrpSpPr>
          <p:grpSpPr bwMode="auto">
            <a:xfrm rot="-5053077">
              <a:off x="4833539" y="4328861"/>
              <a:ext cx="597599" cy="824862"/>
              <a:chOff x="2270170" y="4180114"/>
              <a:chExt cx="597599" cy="824862"/>
            </a:xfrm>
          </p:grpSpPr>
          <p:sp>
            <p:nvSpPr>
              <p:cNvPr id="9" name="圓角矩形 8"/>
              <p:cNvSpPr/>
              <p:nvPr/>
            </p:nvSpPr>
            <p:spPr>
              <a:xfrm rot="2588906">
                <a:off x="2630367" y="4179904"/>
                <a:ext cx="236558" cy="62133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 rot="2588906">
                <a:off x="2270784" y="4645191"/>
                <a:ext cx="359061" cy="3597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7" name="群組 16"/>
          <p:cNvGrpSpPr/>
          <p:nvPr/>
        </p:nvGrpSpPr>
        <p:grpSpPr>
          <a:xfrm>
            <a:off x="3095788" y="2636912"/>
            <a:ext cx="2958501" cy="4053251"/>
            <a:chOff x="3604933" y="3121809"/>
            <a:chExt cx="1930213" cy="2673726"/>
          </a:xfr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FF99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" name="群組 17"/>
            <p:cNvGrpSpPr/>
            <p:nvPr/>
          </p:nvGrpSpPr>
          <p:grpSpPr>
            <a:xfrm>
              <a:off x="4039478" y="4747096"/>
              <a:ext cx="1020852" cy="1048439"/>
              <a:chOff x="4039478" y="5164630"/>
              <a:chExt cx="1020852" cy="1048439"/>
            </a:xfrm>
            <a:grpFill/>
          </p:grpSpPr>
          <p:sp>
            <p:nvSpPr>
              <p:cNvPr id="27" name="圓角矩形 26"/>
              <p:cNvSpPr/>
              <p:nvPr/>
            </p:nvSpPr>
            <p:spPr>
              <a:xfrm>
                <a:off x="4598212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4211960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9" name="剪去並圓角化單一角落矩形 28"/>
              <p:cNvSpPr/>
              <p:nvPr/>
            </p:nvSpPr>
            <p:spPr>
              <a:xfrm flipH="1">
                <a:off x="4556274" y="5852467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30" name="剪去並圓角化單一角落矩形 29"/>
              <p:cNvSpPr/>
              <p:nvPr/>
            </p:nvSpPr>
            <p:spPr>
              <a:xfrm>
                <a:off x="4039478" y="5853029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3604933" y="4220642"/>
              <a:ext cx="597599" cy="824862"/>
              <a:chOff x="2279792" y="4180114"/>
              <a:chExt cx="597599" cy="824862"/>
            </a:xfrm>
            <a:grpFill/>
          </p:grpSpPr>
          <p:sp>
            <p:nvSpPr>
              <p:cNvPr id="25" name="圓角矩形 24"/>
              <p:cNvSpPr/>
              <p:nvPr/>
            </p:nvSpPr>
            <p:spPr>
              <a:xfrm rot="2588906">
                <a:off x="2640537" y="4180114"/>
                <a:ext cx="236854" cy="6209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 rot="2588906">
                <a:off x="2279792" y="4644936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 rot="16546923">
              <a:off x="4823915" y="4328871"/>
              <a:ext cx="597599" cy="824863"/>
              <a:chOff x="2269190" y="4170540"/>
              <a:chExt cx="597599" cy="824863"/>
            </a:xfrm>
            <a:grpFill/>
          </p:grpSpPr>
          <p:sp>
            <p:nvSpPr>
              <p:cNvPr id="23" name="圓角矩形 22"/>
              <p:cNvSpPr/>
              <p:nvPr/>
            </p:nvSpPr>
            <p:spPr>
              <a:xfrm rot="2588906">
                <a:off x="2629935" y="4170540"/>
                <a:ext cx="236854" cy="6209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 rot="2588906">
                <a:off x="2269190" y="4635363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sp>
          <p:nvSpPr>
            <p:cNvPr id="21" name="圓角矩形 20"/>
            <p:cNvSpPr/>
            <p:nvPr/>
          </p:nvSpPr>
          <p:spPr>
            <a:xfrm>
              <a:off x="4124226" y="4221088"/>
              <a:ext cx="864096" cy="8988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980210" y="3121809"/>
              <a:ext cx="1152128" cy="1152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791739" y="2646709"/>
            <a:ext cx="3545045" cy="4053251"/>
            <a:chOff x="3398487" y="3121809"/>
            <a:chExt cx="2312892" cy="2673726"/>
          </a:xfr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FF99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群組 31"/>
            <p:cNvGrpSpPr/>
            <p:nvPr/>
          </p:nvGrpSpPr>
          <p:grpSpPr>
            <a:xfrm>
              <a:off x="4039478" y="4747096"/>
              <a:ext cx="1020852" cy="1048439"/>
              <a:chOff x="4039478" y="5164630"/>
              <a:chExt cx="1020852" cy="1048439"/>
            </a:xfrm>
            <a:grpFill/>
          </p:grpSpPr>
          <p:sp>
            <p:nvSpPr>
              <p:cNvPr id="40" name="圓角矩形 39"/>
              <p:cNvSpPr/>
              <p:nvPr/>
            </p:nvSpPr>
            <p:spPr>
              <a:xfrm>
                <a:off x="4598212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4211960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42" name="剪去並圓角化單一角落矩形 41"/>
              <p:cNvSpPr/>
              <p:nvPr/>
            </p:nvSpPr>
            <p:spPr>
              <a:xfrm flipH="1">
                <a:off x="4556274" y="5852467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43" name="剪去並圓角化單一角落矩形 42"/>
              <p:cNvSpPr/>
              <p:nvPr/>
            </p:nvSpPr>
            <p:spPr>
              <a:xfrm>
                <a:off x="4039478" y="5853029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3398487" y="3910374"/>
              <a:ext cx="2079569" cy="489500"/>
              <a:chOff x="2073346" y="3869846"/>
              <a:chExt cx="2079569" cy="489500"/>
            </a:xfrm>
            <a:grpFill/>
          </p:grpSpPr>
          <p:sp>
            <p:nvSpPr>
              <p:cNvPr id="37" name="圓角矩形 36"/>
              <p:cNvSpPr/>
              <p:nvPr/>
            </p:nvSpPr>
            <p:spPr>
              <a:xfrm rot="6949192">
                <a:off x="2518628" y="3921836"/>
                <a:ext cx="239475" cy="61414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38" name="橢圓 37"/>
              <p:cNvSpPr/>
              <p:nvPr/>
            </p:nvSpPr>
            <p:spPr>
              <a:xfrm rot="2588906">
                <a:off x="2073346" y="3869846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>
              <a:xfrm rot="4125987">
                <a:off x="3726103" y="3932534"/>
                <a:ext cx="239475" cy="61414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sp>
          <p:nvSpPr>
            <p:cNvPr id="34" name="橢圓 33"/>
            <p:cNvSpPr/>
            <p:nvPr/>
          </p:nvSpPr>
          <p:spPr>
            <a:xfrm rot="19135829">
              <a:off x="5355280" y="3937893"/>
              <a:ext cx="356099" cy="364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4124226" y="4221088"/>
              <a:ext cx="864096" cy="8988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3980210" y="3121809"/>
              <a:ext cx="1152128" cy="1152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5636" y="2890391"/>
            <a:ext cx="6552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祂對一切呼求祂的人是豐富的。因為「凡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呼求主名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的，就必得救。」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56076" y="438426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羅馬書十章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3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2897068"/>
            <a:ext cx="8640960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</a:rPr>
              <a:t>而        的</a:t>
            </a:r>
            <a:r>
              <a:rPr lang="zh-TW" altLang="en-US" sz="6600" b="1" dirty="0">
                <a:solidFill>
                  <a:schemeClr val="bg2">
                    <a:lumMod val="25000"/>
                  </a:schemeClr>
                </a:solidFill>
                <a:effectLst/>
                <a:latin typeface="+mj-ea"/>
              </a:rPr>
              <a:t>必然得救</a:t>
            </a:r>
            <a:r>
              <a:rPr lang="zh-TW" altLang="en-US" sz="6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j-ea"/>
              </a:rPr>
              <a:t>。</a:t>
            </a:r>
            <a:endParaRPr lang="en-US" altLang="zh-TW" sz="6600" b="1" dirty="0">
              <a:solidFill>
                <a:schemeClr val="bg2">
                  <a:lumMod val="25000"/>
                </a:schemeClr>
              </a:solidFill>
              <a:effectLst/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289706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信</a:t>
            </a:r>
            <a:endParaRPr lang="zh-TW" altLang="en-US" sz="66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39752" y="2897068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受浸</a:t>
            </a:r>
            <a:endParaRPr lang="zh-TW" altLang="en-US" sz="66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81883" y="4581128"/>
            <a:ext cx="369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馬可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+mj-ea"/>
              </a:rPr>
              <a:t>福音十六章</a:t>
            </a:r>
            <a:r>
              <a:rPr lang="en-US" altLang="zh-TW" sz="2800" b="1" dirty="0" smtClean="0">
                <a:solidFill>
                  <a:schemeClr val="bg2">
                    <a:lumMod val="25000"/>
                  </a:schemeClr>
                </a:solidFill>
                <a:latin typeface="+mj-ea"/>
              </a:rPr>
              <a:t>16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+mj-ea"/>
              </a:rPr>
              <a:t>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9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324 L 0.0118 0.091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158 0.09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45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24063" y="2348880"/>
            <a:ext cx="8095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諸天述說神的榮耀，穹蒼傳揚祂手的作為。</a:t>
            </a:r>
          </a:p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這日到那日發出言語；這夜到那夜傳出知識。</a:t>
            </a:r>
          </a:p>
          <a:p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無言無語，也無聲音可聽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詩篇十九篇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756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9600" b="1" dirty="0">
                <a:solidFill>
                  <a:srgbClr val="F9B2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神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zh-TW" altLang="en-US" sz="8800" b="1" dirty="0">
                <a:solidFill>
                  <a:srgbClr val="F9B201"/>
                </a:solidFill>
                <a:latin typeface="+mj-ea"/>
                <a:ea typeface="+mj-ea"/>
              </a:rPr>
              <a:t>喜樂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</a:t>
            </a:r>
          </a:p>
          <a:p>
            <a:pPr algn="ctr" fontAlgn="auto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solidFill>
                  <a:srgbClr val="F9B201"/>
                </a:solidFill>
                <a:latin typeface="+mj-ea"/>
                <a:ea typeface="+mj-ea"/>
              </a:rPr>
              <a:t>光明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充實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zh-TW" altLang="en-US" sz="6000" b="1" dirty="0">
                <a:solidFill>
                  <a:srgbClr val="F9B201"/>
                </a:solidFill>
                <a:latin typeface="+mj-ea"/>
                <a:ea typeface="+mj-ea"/>
              </a:rPr>
              <a:t>剛強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安息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		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平安</a:t>
            </a:r>
            <a:endParaRPr kumimoji="0" lang="en-US" altLang="zh-TW" sz="9600" b="1" dirty="0">
              <a:solidFill>
                <a:srgbClr val="F9B201"/>
              </a:solidFill>
              <a:latin typeface="+mj-ea"/>
              <a:ea typeface="+mj-ea"/>
            </a:endParaRPr>
          </a:p>
          <a:p>
            <a:pPr algn="ctr" fontAlgn="auto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solidFill>
                  <a:srgbClr val="F9B201"/>
                </a:solidFill>
                <a:latin typeface="+mj-ea"/>
                <a:ea typeface="+mj-ea"/>
              </a:rPr>
              <a:t>滿足</a:t>
            </a:r>
            <a:r>
              <a:rPr kumimoji="0" lang="en-US" altLang="zh-TW" sz="72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	</a:t>
            </a:r>
            <a:r>
              <a:rPr kumimoji="0" lang="zh-TW" altLang="en-US" sz="6600" b="1" dirty="0">
                <a:solidFill>
                  <a:srgbClr val="F9B201"/>
                </a:solidFill>
                <a:latin typeface="+mj-ea"/>
                <a:ea typeface="+mj-ea"/>
              </a:rPr>
              <a:t>踏實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</a:t>
            </a:r>
          </a:p>
          <a:p>
            <a:pPr algn="ctr" fontAlgn="auto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dirty="0">
                <a:solidFill>
                  <a:srgbClr val="F9B201"/>
                </a:solidFill>
                <a:latin typeface="+mj-ea"/>
                <a:ea typeface="+mj-ea"/>
              </a:rPr>
              <a:t>   積極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			</a:t>
            </a:r>
            <a:r>
              <a:rPr kumimoji="0" lang="zh-TW" altLang="en-US" sz="9600" b="1" dirty="0">
                <a:solidFill>
                  <a:srgbClr val="F9B201"/>
                </a:solidFill>
                <a:latin typeface="+mj-ea"/>
                <a:ea typeface="+mj-ea"/>
              </a:rPr>
              <a:t>善良</a:t>
            </a:r>
            <a:r>
              <a:rPr kumimoji="0" lang="en-US" altLang="zh-TW" sz="9600" b="1" dirty="0">
                <a:solidFill>
                  <a:srgbClr val="F9B201"/>
                </a:solidFill>
                <a:latin typeface="+mj-ea"/>
                <a:ea typeface="+mj-ea"/>
              </a:rPr>
              <a:t>		</a:t>
            </a:r>
            <a:endParaRPr kumimoji="0" lang="zh-TW" altLang="en-US" sz="9600" b="1" dirty="0">
              <a:solidFill>
                <a:srgbClr val="F9B201"/>
              </a:solidFill>
              <a:latin typeface="+mj-ea"/>
              <a:ea typeface="+mj-ea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106738" y="2652713"/>
            <a:ext cx="2933700" cy="4033837"/>
            <a:chOff x="3595311" y="3121809"/>
            <a:chExt cx="1949459" cy="2683455"/>
          </a:xfrm>
        </p:grpSpPr>
        <p:sp>
          <p:nvSpPr>
            <p:cNvPr id="4" name="橢圓 3"/>
            <p:cNvSpPr/>
            <p:nvPr/>
          </p:nvSpPr>
          <p:spPr>
            <a:xfrm>
              <a:off x="3980350" y="3121809"/>
              <a:ext cx="1151953" cy="1152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123817" y="4221170"/>
              <a:ext cx="865020" cy="89871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grpSp>
          <p:nvGrpSpPr>
            <p:cNvPr id="6" name="群組 30"/>
            <p:cNvGrpSpPr>
              <a:grpSpLocks/>
            </p:cNvGrpSpPr>
            <p:nvPr/>
          </p:nvGrpSpPr>
          <p:grpSpPr bwMode="auto">
            <a:xfrm>
              <a:off x="4039478" y="4747096"/>
              <a:ext cx="1020852" cy="1058168"/>
              <a:chOff x="4039478" y="5164630"/>
              <a:chExt cx="1020852" cy="1058168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4212428" y="5164623"/>
                <a:ext cx="304867" cy="7846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4598522" y="5164623"/>
                <a:ext cx="304867" cy="7846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5" name="剪去並圓角化單一角落矩形 14"/>
              <p:cNvSpPr/>
              <p:nvPr/>
            </p:nvSpPr>
            <p:spPr>
              <a:xfrm flipH="1">
                <a:off x="4556326" y="5862681"/>
                <a:ext cx="504243" cy="359061"/>
              </a:xfrm>
              <a:prstGeom prst="snip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6" name="剪去並圓角化單一角落矩形 15"/>
              <p:cNvSpPr/>
              <p:nvPr/>
            </p:nvSpPr>
            <p:spPr>
              <a:xfrm>
                <a:off x="4039424" y="5862681"/>
                <a:ext cx="504243" cy="360117"/>
              </a:xfrm>
              <a:prstGeom prst="snip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7" name="群組 31"/>
            <p:cNvGrpSpPr>
              <a:grpSpLocks/>
            </p:cNvGrpSpPr>
            <p:nvPr/>
          </p:nvGrpSpPr>
          <p:grpSpPr bwMode="auto">
            <a:xfrm>
              <a:off x="3595311" y="4220642"/>
              <a:ext cx="597599" cy="824862"/>
              <a:chOff x="2270170" y="4180114"/>
              <a:chExt cx="597599" cy="824862"/>
            </a:xfrm>
          </p:grpSpPr>
          <p:sp>
            <p:nvSpPr>
              <p:cNvPr id="11" name="圓角矩形 10"/>
              <p:cNvSpPr/>
              <p:nvPr/>
            </p:nvSpPr>
            <p:spPr>
              <a:xfrm rot="2588906">
                <a:off x="2630947" y="4179586"/>
                <a:ext cx="236298" cy="62202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 rot="2588906">
                <a:off x="2270170" y="4645310"/>
                <a:ext cx="359721" cy="3601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群組 32"/>
            <p:cNvGrpSpPr>
              <a:grpSpLocks/>
            </p:cNvGrpSpPr>
            <p:nvPr/>
          </p:nvGrpSpPr>
          <p:grpSpPr bwMode="auto">
            <a:xfrm rot="-5053077">
              <a:off x="4833539" y="4328861"/>
              <a:ext cx="597599" cy="824862"/>
              <a:chOff x="2270170" y="4180114"/>
              <a:chExt cx="597599" cy="824862"/>
            </a:xfrm>
          </p:grpSpPr>
          <p:sp>
            <p:nvSpPr>
              <p:cNvPr id="9" name="圓角矩形 8"/>
              <p:cNvSpPr/>
              <p:nvPr/>
            </p:nvSpPr>
            <p:spPr>
              <a:xfrm rot="2588906">
                <a:off x="2630367" y="4179904"/>
                <a:ext cx="236558" cy="62133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 rot="2588906">
                <a:off x="2270784" y="4645191"/>
                <a:ext cx="359061" cy="3597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7" name="群組 16"/>
          <p:cNvGrpSpPr/>
          <p:nvPr/>
        </p:nvGrpSpPr>
        <p:grpSpPr>
          <a:xfrm>
            <a:off x="3095788" y="2636912"/>
            <a:ext cx="2958501" cy="4053251"/>
            <a:chOff x="3604933" y="3121809"/>
            <a:chExt cx="1930213" cy="2673726"/>
          </a:xfr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FF99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" name="群組 17"/>
            <p:cNvGrpSpPr/>
            <p:nvPr/>
          </p:nvGrpSpPr>
          <p:grpSpPr>
            <a:xfrm>
              <a:off x="4039478" y="4747096"/>
              <a:ext cx="1020852" cy="1048439"/>
              <a:chOff x="4039478" y="5164630"/>
              <a:chExt cx="1020852" cy="1048439"/>
            </a:xfrm>
            <a:grpFill/>
          </p:grpSpPr>
          <p:sp>
            <p:nvSpPr>
              <p:cNvPr id="27" name="圓角矩形 26"/>
              <p:cNvSpPr/>
              <p:nvPr/>
            </p:nvSpPr>
            <p:spPr>
              <a:xfrm>
                <a:off x="4598212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4211960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9" name="剪去並圓角化單一角落矩形 28"/>
              <p:cNvSpPr/>
              <p:nvPr/>
            </p:nvSpPr>
            <p:spPr>
              <a:xfrm flipH="1">
                <a:off x="4556274" y="5852467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30" name="剪去並圓角化單一角落矩形 29"/>
              <p:cNvSpPr/>
              <p:nvPr/>
            </p:nvSpPr>
            <p:spPr>
              <a:xfrm>
                <a:off x="4039478" y="5853029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3604933" y="4220642"/>
              <a:ext cx="597599" cy="824862"/>
              <a:chOff x="2279792" y="4180114"/>
              <a:chExt cx="597599" cy="824862"/>
            </a:xfrm>
            <a:grpFill/>
          </p:grpSpPr>
          <p:sp>
            <p:nvSpPr>
              <p:cNvPr id="25" name="圓角矩形 24"/>
              <p:cNvSpPr/>
              <p:nvPr/>
            </p:nvSpPr>
            <p:spPr>
              <a:xfrm rot="2588906">
                <a:off x="2640537" y="4180114"/>
                <a:ext cx="236854" cy="6209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 rot="2588906">
                <a:off x="2279792" y="4644936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 rot="16546923">
              <a:off x="4823915" y="4328871"/>
              <a:ext cx="597599" cy="824863"/>
              <a:chOff x="2269190" y="4170540"/>
              <a:chExt cx="597599" cy="824863"/>
            </a:xfrm>
            <a:grpFill/>
          </p:grpSpPr>
          <p:sp>
            <p:nvSpPr>
              <p:cNvPr id="23" name="圓角矩形 22"/>
              <p:cNvSpPr/>
              <p:nvPr/>
            </p:nvSpPr>
            <p:spPr>
              <a:xfrm rot="2588906">
                <a:off x="2629935" y="4170540"/>
                <a:ext cx="236854" cy="6209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 rot="2588906">
                <a:off x="2269190" y="4635363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sp>
          <p:nvSpPr>
            <p:cNvPr id="21" name="圓角矩形 20"/>
            <p:cNvSpPr/>
            <p:nvPr/>
          </p:nvSpPr>
          <p:spPr>
            <a:xfrm>
              <a:off x="4124226" y="4221088"/>
              <a:ext cx="864096" cy="8988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980210" y="3121809"/>
              <a:ext cx="1152128" cy="1152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791739" y="2646709"/>
            <a:ext cx="3545045" cy="4053251"/>
            <a:chOff x="3398487" y="3121809"/>
            <a:chExt cx="2312892" cy="2673726"/>
          </a:xfr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FF99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群組 31"/>
            <p:cNvGrpSpPr/>
            <p:nvPr/>
          </p:nvGrpSpPr>
          <p:grpSpPr>
            <a:xfrm>
              <a:off x="4039478" y="4747096"/>
              <a:ext cx="1020852" cy="1048439"/>
              <a:chOff x="4039478" y="5164630"/>
              <a:chExt cx="1020852" cy="1048439"/>
            </a:xfrm>
            <a:grpFill/>
          </p:grpSpPr>
          <p:sp>
            <p:nvSpPr>
              <p:cNvPr id="40" name="圓角矩形 39"/>
              <p:cNvSpPr/>
              <p:nvPr/>
            </p:nvSpPr>
            <p:spPr>
              <a:xfrm>
                <a:off x="4598212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4211960" y="5164630"/>
                <a:ext cx="304800" cy="7846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42" name="剪去並圓角化單一角落矩形 41"/>
              <p:cNvSpPr/>
              <p:nvPr/>
            </p:nvSpPr>
            <p:spPr>
              <a:xfrm flipH="1">
                <a:off x="4556274" y="5852467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43" name="剪去並圓角化單一角落矩形 42"/>
              <p:cNvSpPr/>
              <p:nvPr/>
            </p:nvSpPr>
            <p:spPr>
              <a:xfrm>
                <a:off x="4039478" y="5853029"/>
                <a:ext cx="504056" cy="360040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3398487" y="3910374"/>
              <a:ext cx="2079569" cy="489500"/>
              <a:chOff x="2073346" y="3869846"/>
              <a:chExt cx="2079569" cy="489500"/>
            </a:xfrm>
            <a:grpFill/>
          </p:grpSpPr>
          <p:sp>
            <p:nvSpPr>
              <p:cNvPr id="37" name="圓角矩形 36"/>
              <p:cNvSpPr/>
              <p:nvPr/>
            </p:nvSpPr>
            <p:spPr>
              <a:xfrm rot="6949192">
                <a:off x="2518628" y="3921836"/>
                <a:ext cx="239475" cy="61414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38" name="橢圓 37"/>
              <p:cNvSpPr/>
              <p:nvPr/>
            </p:nvSpPr>
            <p:spPr>
              <a:xfrm rot="2588906">
                <a:off x="2073346" y="3869846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>
              <a:xfrm rot="4125987">
                <a:off x="3726103" y="3932534"/>
                <a:ext cx="239475" cy="61414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b="1">
                  <a:latin typeface="+mj-ea"/>
                  <a:ea typeface="+mj-ea"/>
                </a:endParaRPr>
              </a:p>
            </p:txBody>
          </p:sp>
        </p:grpSp>
        <p:sp>
          <p:nvSpPr>
            <p:cNvPr id="34" name="橢圓 33"/>
            <p:cNvSpPr/>
            <p:nvPr/>
          </p:nvSpPr>
          <p:spPr>
            <a:xfrm rot="19135829">
              <a:off x="5355280" y="3937893"/>
              <a:ext cx="356099" cy="364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4124226" y="4221088"/>
              <a:ext cx="864096" cy="8988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3980210" y="3121809"/>
              <a:ext cx="1152128" cy="1152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+mj-ea"/>
                <a:ea typeface="+mj-ea"/>
              </a:endParaRPr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2217552" y="548680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我重生了</a:t>
            </a:r>
            <a:r>
              <a:rPr lang="en-US" altLang="zh-TW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TW" altLang="en-US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9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 smtClean="0">
                <a:effectLst>
                  <a:reflection blurRad="6350" stA="60000" endA="900" endPos="60000" dist="1143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怎麼能說有神 </a:t>
            </a:r>
            <a:r>
              <a:rPr lang="en-US" altLang="zh-TW" sz="6000" dirty="0" smtClean="0">
                <a:effectLst>
                  <a:reflection blurRad="6350" stA="60000" endA="900" endPos="60000" dist="1143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6000" dirty="0">
              <a:effectLst>
                <a:reflection blurRad="6350" stA="60000" endA="900" endPos="60000" dist="1143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78250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50" y="-99392"/>
            <a:ext cx="11082572" cy="695739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99592" y="51571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zh-TW" altLang="en-US" sz="5400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從宇宙中看見</a:t>
            </a:r>
            <a:r>
              <a:rPr lang="zh-TW" altLang="en-US" sz="5400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有神</a:t>
            </a:r>
          </a:p>
        </p:txBody>
      </p:sp>
    </p:spTree>
    <p:extLst>
      <p:ext uri="{BB962C8B-B14F-4D97-AF65-F5344CB8AC3E}">
        <p14:creationId xmlns:p14="http://schemas.microsoft.com/office/powerpoint/2010/main" val="37075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twwiki.com/uploads/wiki/8f/bf/865415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7891" l="9961" r="7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75" y="2234480"/>
            <a:ext cx="4396318" cy="32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2.pymhs.tyc.edu.tw/~chiling/ear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5" b="96497" l="5706" r="93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85" y="749219"/>
            <a:ext cx="1873617" cy="17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87624" y="528204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地球</a:t>
            </a:r>
            <a:r>
              <a:rPr lang="en-US" altLang="zh-TW" sz="28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時速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六萬七千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哩繞太陽公轉</a:t>
            </a:r>
            <a:endParaRPr lang="zh-TW" altLang="en-US" sz="24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 descr="http://ack.hk/ueditor/php/upload/848613973321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36" y="168965"/>
            <a:ext cx="773672" cy="5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187076" y="5733256"/>
            <a:ext cx="69133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月亮</a:t>
            </a:r>
            <a:r>
              <a:rPr lang="en-US" altLang="zh-TW" sz="28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月球以每秒</a:t>
            </a:r>
            <a:r>
              <a:rPr lang="en-US" altLang="zh-TW" sz="2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1.02</a:t>
            </a:r>
            <a:r>
              <a:rPr lang="zh-TW" altLang="en-US" sz="2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公里的速度繞地球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公轉，</a:t>
            </a:r>
            <a:endParaRPr lang="en-US" altLang="zh-TW" sz="2400" b="1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         公轉一圈就是</a:t>
            </a:r>
            <a:r>
              <a:rPr lang="en-US" altLang="zh-TW" sz="2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endParaRPr lang="zh-TW" altLang="en-US" sz="24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6136" y="5293077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365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天一分不差。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8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3.7037E-7 C 0.21945 -3.7037E-7 0.39809 0.09907 0.39809 0.22153 C 0.39809 0.34352 0.21945 0.44306 -4.44444E-6 0.44306 C -0.21927 0.44306 -0.39739 0.34352 -0.39739 0.22153 C -0.39739 0.09907 -0.21927 -3.7037E-7 -4.44444E-6 -3.7037E-7 Z " pathEditMode="relative" rAng="0" ptsTypes="fffff">
                                      <p:cBhvr>
                                        <p:cTn id="16" dur="2000" spd="-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59259E-6 C 0.08247 -2.59259E-6 0.14965 0.0551 0.14965 0.12361 C 0.14965 0.19213 0.08247 0.24792 0 0.24792 C -0.08264 0.24792 -0.14965 0.19213 -0.14965 0.12361 C -0.14965 0.0551 -0.08264 -2.59259E-6 0 -2.59259E-6 Z " pathEditMode="relative" rAng="0" ptsTypes="fffff">
                                      <p:cBhvr>
                                        <p:cTn id="33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2.pymhs.tyc.edu.tw/~chiling/ea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5" b="96497" l="5706" r="93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03" y="2619674"/>
            <a:ext cx="1296144" cy="12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ck.hk/ueditor/php/upload/84861397332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40" y="3020392"/>
            <a:ext cx="561004" cy="4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4077746" y="3230769"/>
            <a:ext cx="16463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267744" y="3212976"/>
            <a:ext cx="513859" cy="53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956534" y="2636912"/>
            <a:ext cx="188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6"/>
                </a:solidFill>
              </a:rPr>
              <a:t>149,600,000km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547744" y="2636912"/>
            <a:ext cx="188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</a:rPr>
              <a:t>384,400</a:t>
            </a:r>
            <a:r>
              <a:rPr lang="en-US" altLang="zh-TW" b="1" dirty="0" smtClean="0">
                <a:solidFill>
                  <a:schemeClr val="accent6"/>
                </a:solidFill>
              </a:rPr>
              <a:t>km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p:pic>
        <p:nvPicPr>
          <p:cNvPr id="25" name="Picture 2" descr="http://www.twwiki.com/uploads/wiki/8f/bf/865415_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87891" l="9961" r="7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248"/>
          <a:stretch/>
        </p:blipFill>
        <p:spPr bwMode="auto">
          <a:xfrm>
            <a:off x="3851921" y="-266067"/>
            <a:ext cx="5292080" cy="69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2.pymhs.tyc.edu.tw/~chiling/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5" b="96497" l="5706" r="93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03" y="2619674"/>
            <a:ext cx="1296144" cy="12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ck.hk/ueditor/php/upload/84861397332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40" y="3020392"/>
            <a:ext cx="561004" cy="4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1987242" y="2636702"/>
            <a:ext cx="1188132" cy="1188132"/>
          </a:xfrm>
          <a:prstGeom prst="ellipse">
            <a:avLst/>
          </a:prstGeom>
          <a:solidFill>
            <a:schemeClr val="bg2">
              <a:lumMod val="9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2395" y="5904051"/>
            <a:ext cx="909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/>
                </a:solidFill>
              </a:rPr>
              <a:t>地球 </a:t>
            </a:r>
            <a:r>
              <a:rPr lang="zh-TW" altLang="en-US" sz="2800" b="1" dirty="0" smtClean="0">
                <a:solidFill>
                  <a:schemeClr val="accent6"/>
                </a:solidFill>
              </a:rPr>
              <a:t>月亮 太陽彼此之間的距離，都是剛剛好，一分不差</a:t>
            </a:r>
            <a:r>
              <a:rPr lang="zh-TW" altLang="en-US" sz="1900" b="1" dirty="0" smtClean="0">
                <a:solidFill>
                  <a:schemeClr val="accent6"/>
                </a:solidFill>
              </a:rPr>
              <a:t>。</a:t>
            </a:r>
            <a:endParaRPr lang="zh-TW" altLang="en-US" sz="1900" b="1" dirty="0">
              <a:solidFill>
                <a:schemeClr val="accent6"/>
              </a:solidFill>
            </a:endParaRPr>
          </a:p>
        </p:txBody>
      </p:sp>
      <p:pic>
        <p:nvPicPr>
          <p:cNvPr id="8" name="Picture 2" descr="http://www.twwiki.com/uploads/wiki/8f/bf/865415_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7891" l="9961" r="7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248"/>
          <a:stretch/>
        </p:blipFill>
        <p:spPr bwMode="auto">
          <a:xfrm>
            <a:off x="3851921" y="-266067"/>
            <a:ext cx="5292080" cy="69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9445 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3414" y="4942909"/>
            <a:ext cx="360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基輔物理研究主任 </a:t>
            </a:r>
            <a:r>
              <a:rPr lang="en-US" altLang="zh-TW" sz="2400" dirty="0" smtClean="0"/>
              <a:t>–</a:t>
            </a:r>
          </a:p>
          <a:p>
            <a:r>
              <a:rPr lang="zh-TW" altLang="en-US" sz="2400" dirty="0" smtClean="0"/>
              <a:t>達生科博士</a:t>
            </a:r>
            <a:r>
              <a:rPr lang="en-US" altLang="zh-TW" sz="2400" dirty="0" err="1" smtClean="0"/>
              <a:t>Dr.Boris</a:t>
            </a:r>
            <a:r>
              <a:rPr lang="en-US" altLang="zh-TW" sz="2400" dirty="0" smtClean="0"/>
              <a:t> P. </a:t>
            </a:r>
            <a:r>
              <a:rPr lang="en-US" altLang="zh-TW" sz="2400" dirty="0" err="1" smtClean="0"/>
              <a:t>Dotsenko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139952" y="29683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無神論主義下受教育</a:t>
            </a:r>
            <a:endParaRPr lang="zh-TW" altLang="en-US" sz="24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93468" y="1011326"/>
            <a:ext cx="518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 smtClean="0"/>
              <a:t>我思索這事，突然間我裡面亮起來了</a:t>
            </a:r>
            <a:r>
              <a:rPr lang="en-US" altLang="zh-TW" sz="2400" b="1" dirty="0" smtClean="0"/>
              <a:t>! </a:t>
            </a:r>
            <a:endParaRPr lang="zh-TW" altLang="en-US" sz="2400" b="1" dirty="0"/>
          </a:p>
        </p:txBody>
      </p:sp>
      <p:pic>
        <p:nvPicPr>
          <p:cNvPr id="4098" name="Picture 2" descr="http://images.ourontario.ca/Partners/WLU/45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1" y="908720"/>
            <a:ext cx="2970655" cy="3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28067" y="308038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所以，我得到一個結論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26055" y="3745773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這力量必是全能又全知的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!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79912" y="154260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 smtClean="0"/>
              <a:t>一定有個有力的組織力量，叫這宇宙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79912" y="2029560"/>
            <a:ext cx="514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 smtClean="0"/>
              <a:t>受控制，有次序。這力量必定不是</a:t>
            </a:r>
            <a:r>
              <a:rPr lang="zh-TW" altLang="en-US" sz="2400" b="1" dirty="0"/>
              <a:t>物質的</a:t>
            </a:r>
            <a:r>
              <a:rPr lang="en-US" altLang="zh-TW" sz="2400" b="1" dirty="0"/>
              <a:t>;</a:t>
            </a:r>
            <a:r>
              <a:rPr lang="zh-TW" altLang="en-US" sz="2400" b="1" dirty="0"/>
              <a:t>否則，牠也會變為混亂</a:t>
            </a:r>
            <a:r>
              <a:rPr lang="zh-TW" altLang="en-US" sz="2400" b="1" dirty="0" smtClean="0"/>
              <a:t>。</a:t>
            </a:r>
            <a:endParaRPr lang="zh-TW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393267" y="4566240"/>
            <a:ext cx="81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一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312043" y="565904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一位神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控制這一切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40955" y="455818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定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861035" y="4558187"/>
            <a:ext cx="76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有 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625515" y="4558187"/>
            <a:ext cx="891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神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419693" y="4558186"/>
            <a:ext cx="68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</a:rPr>
              <a:t>!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4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7" y="0"/>
            <a:ext cx="926006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933537" y="55892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zh-TW" altLang="en-US" sz="5400" dirty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從人的身上看見有神</a:t>
            </a:r>
          </a:p>
        </p:txBody>
      </p:sp>
    </p:spTree>
    <p:extLst>
      <p:ext uri="{BB962C8B-B14F-4D97-AF65-F5344CB8AC3E}">
        <p14:creationId xmlns:p14="http://schemas.microsoft.com/office/powerpoint/2010/main" val="36757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3574</TotalTime>
  <Words>547</Words>
  <Application>Microsoft Office PowerPoint</Application>
  <PresentationFormat>如螢幕大小 (4:3)</PresentationFormat>
  <Paragraphs>82</Paragraphs>
  <Slides>20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氣流</vt:lpstr>
      <vt:lpstr>PowerPoint 簡報</vt:lpstr>
      <vt:lpstr>PowerPoint 簡報</vt:lpstr>
      <vt:lpstr>怎麼能說有神 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神!</dc:title>
  <cp:lastModifiedBy>sdlu1994</cp:lastModifiedBy>
  <cp:revision>75</cp:revision>
  <dcterms:created xsi:type="dcterms:W3CDTF">2014-07-30T02:02:00Z</dcterms:created>
  <dcterms:modified xsi:type="dcterms:W3CDTF">2014-08-23T03:47:03Z</dcterms:modified>
</cp:coreProperties>
</file>