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279" r:id="rId3"/>
    <p:sldId id="256" r:id="rId4"/>
    <p:sldId id="258" r:id="rId5"/>
    <p:sldId id="264" r:id="rId6"/>
    <p:sldId id="277" r:id="rId7"/>
    <p:sldId id="275" r:id="rId8"/>
    <p:sldId id="265" r:id="rId9"/>
    <p:sldId id="273" r:id="rId10"/>
    <p:sldId id="270" r:id="rId11"/>
    <p:sldId id="272" r:id="rId12"/>
    <p:sldId id="260" r:id="rId13"/>
    <p:sldId id="268" r:id="rId14"/>
    <p:sldId id="262" r:id="rId15"/>
    <p:sldId id="274" r:id="rId16"/>
    <p:sldId id="280" r:id="rId17"/>
    <p:sldId id="269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FFCCCC"/>
    <a:srgbClr val="FFFFCC"/>
    <a:srgbClr val="BA8CDC"/>
    <a:srgbClr val="F04AF0"/>
    <a:srgbClr val="F06010"/>
    <a:srgbClr val="FC2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74742" autoAdjust="0"/>
  </p:normalViewPr>
  <p:slideViewPr>
    <p:cSldViewPr showGuides="1">
      <p:cViewPr>
        <p:scale>
          <a:sx n="40" d="100"/>
          <a:sy n="40" d="100"/>
        </p:scale>
        <p:origin x="-10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69EC11-801B-44E5-A136-A49C6BA41E14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81CCEE-5407-4F10-871F-E0052A5C22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親愛的朋友們，</a:t>
            </a:r>
            <a:r>
              <a:rPr lang="zh-TW" altLang="en-US" smtClean="0"/>
              <a:t>歡迎你們來到今天的聚集，</a:t>
            </a:r>
            <a:r>
              <a:rPr lang="zh-TW" altLang="zh-TW" smtClean="0"/>
              <a:t>今天</a:t>
            </a:r>
            <a:r>
              <a:rPr lang="zh-TW" altLang="en-US" smtClean="0"/>
              <a:t>！我</a:t>
            </a:r>
            <a:r>
              <a:rPr lang="zh-TW" altLang="zh-TW" smtClean="0"/>
              <a:t>要和你們分享一個很有意思的主題，叫作『追尋。永遠』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2DC221-4594-4B11-9715-B67340889D0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親愛的朋友們：今天，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神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將追尋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『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永遠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』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的心放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在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你、我的裏面， 就是要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使人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能彀來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尋求這位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『</a:t>
            </a:r>
            <a:r>
              <a:rPr lang="zh-TW" altLang="zh-TW" dirty="0" smtClean="0">
                <a:solidFill>
                  <a:schemeClr val="bg1"/>
                </a:solidFill>
                <a:latin typeface="+mj-ea"/>
              </a:rPr>
              <a:t>永遠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的神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』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！所以，也只有這位「永遠的神」，能滿足你一切的需要。</a:t>
            </a:r>
            <a:endParaRPr lang="en-US" altLang="zh-TW" dirty="0" smtClean="0">
              <a:solidFill>
                <a:schemeClr val="bg1"/>
              </a:solidFill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zh-TW" dirty="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BED71F-5BA0-4770-8D62-BC8873202CA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/>
              <a:t>我們可以一同的來讀這處經節，「</a:t>
            </a:r>
            <a:r>
              <a:rPr lang="zh-TW" altLang="en-US" dirty="0" smtClean="0">
                <a:latin typeface="+mj-ea"/>
              </a:rPr>
              <a:t>人若喝我所賜的水，就永遠不渴；我所賜的水，要在他裏面成為泉源，直湧入</a:t>
            </a:r>
            <a:r>
              <a:rPr lang="zh-TW" altLang="en-US" sz="1600" b="1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永遠的生命</a:t>
            </a:r>
            <a:r>
              <a:rPr lang="zh-TW" altLang="en-US" sz="1600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r>
              <a:rPr lang="zh-TW" altLang="en-US" dirty="0" smtClean="0">
                <a:latin typeface="+mj-ea"/>
              </a:rPr>
              <a:t>。所以，乾渴的人生，就需要這位永遠的神來滿足我們的需要。</a:t>
            </a:r>
            <a:endParaRPr lang="en-US" altLang="zh-TW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>
                <a:latin typeface="+mj-ea"/>
              </a:rPr>
              <a:t>另一處經節，我們也一起念：「神愛世人，甚至將祂的獨生子賜給他們，叫一切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信入祂的</a:t>
            </a:r>
            <a:r>
              <a:rPr lang="zh-TW" altLang="en-US" dirty="0" smtClean="0">
                <a:latin typeface="+mj-ea"/>
              </a:rPr>
              <a:t>，不至滅亡，反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得永遠的生命</a:t>
            </a:r>
            <a:r>
              <a:rPr lang="zh-TW" altLang="en-US" dirty="0" smtClean="0">
                <a:latin typeface="+mj-ea"/>
              </a:rPr>
              <a:t>。」</a:t>
            </a:r>
            <a:r>
              <a:rPr lang="zh-TW" altLang="en-US" dirty="0" smtClean="0"/>
              <a:t>所以，關鍵，就在於我們需要信入這位神，使我們得著這個永遠的生命。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9DBA5-FA15-4DBB-A496-61952D9C010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朋友們，今天，得著這個永遠生命的路其實非常地簡單。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我們可以一同的來念一下這處經節：「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你若</a:t>
            </a:r>
            <a:r>
              <a:rPr lang="zh-TW" altLang="en-US" sz="1600" b="1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口裏認耶穌為主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，心裏信神叫祂從死人中復活，就必得救。</a:t>
            </a:r>
            <a:r>
              <a:rPr lang="zh-TW" altLang="en-US" dirty="0" smtClean="0"/>
              <a:t>」第二處經節我們也一起讀：「</a:t>
            </a:r>
            <a:r>
              <a:rPr lang="zh-TW" altLang="en-US" dirty="0" smtClean="0">
                <a:latin typeface="Candara" pitchFamily="34" charset="0"/>
                <a:ea typeface="標楷體" pitchFamily="65" charset="-120"/>
              </a:rPr>
              <a:t>因為</a:t>
            </a:r>
            <a:r>
              <a:rPr lang="en-US" altLang="zh-TW" dirty="0" smtClean="0">
                <a:latin typeface="Candara" pitchFamily="34" charset="0"/>
                <a:ea typeface="標楷體" pitchFamily="65" charset="-120"/>
              </a:rPr>
              <a:t>“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凡</a:t>
            </a:r>
            <a:r>
              <a:rPr lang="zh-TW" altLang="en-US" sz="1600" b="1" dirty="0" smtClean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呼求主名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的，就必得救。</a:t>
            </a:r>
            <a:r>
              <a:rPr lang="en-US" altLang="zh-TW" dirty="0" smtClean="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沒有錯，這條路就是「口裏認耶穌為主」，也就是來「呼求主的名」，只要你簡單的呼求四個字，「哦！主耶穌！」，你就必得救，你也就必得著這個永遠的生命。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所以，朋友們，現在，邀請大家一同的站起來，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我們先將我們的眼睛閉上，然後，從我們內心的最深處，一同的來呼喊三次主的名。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開始！「哦！主耶穌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！哦！主耶穌</a:t>
            </a:r>
            <a:r>
              <a:rPr lang="en-US" altLang="zh-TW" dirty="0" smtClean="0"/>
              <a:t>~~</a:t>
            </a:r>
            <a:r>
              <a:rPr lang="zh-TW" altLang="en-US" dirty="0" smtClean="0"/>
              <a:t>！」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朋友們，恭喜你！你們得救了！因為聖經說「凡呼求主名的，就必得救。」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然而，這只是第一個步驟，我們還需要下一個步驟，才算是完全的得救。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14BE9-48A2-4070-AC7D-4A9F6B6424B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我們一同的來念一下這處經節：「信而受浸的必然得救」</a:t>
            </a:r>
            <a:endParaRPr lang="en-US" altLang="zh-TW" smtClean="0"/>
          </a:p>
          <a:p>
            <a:r>
              <a:rPr lang="zh-TW" altLang="en-US" smtClean="0"/>
              <a:t>沒有錯，「信」，而且「受浸」的，必然得救。</a:t>
            </a:r>
            <a:endParaRPr lang="en-US" altLang="zh-TW" smtClean="0"/>
          </a:p>
          <a:p>
            <a:r>
              <a:rPr lang="zh-TW" altLang="en-US" smtClean="0"/>
              <a:t>今天，你不僅「相信」這位神要作你永遠的生命，並且也呼求了祂的名，接受祂進來。</a:t>
            </a:r>
            <a:endParaRPr lang="en-US" altLang="zh-TW" smtClean="0"/>
          </a:p>
          <a:p>
            <a:r>
              <a:rPr lang="zh-TW" altLang="en-US" smtClean="0"/>
              <a:t>現在，藉著這個「受浸」，你就能有一個神聖的遷移，讓我們從以前那個虛空、黑暗、苦悶的光景裏出來，進到神的國裏，得著這個喜樂、明亮且永遠的生命。</a:t>
            </a:r>
            <a:endParaRPr lang="en-US" altLang="zh-TW" smtClean="0"/>
          </a:p>
          <a:p>
            <a:r>
              <a:rPr lang="zh-TW" altLang="en-US" smtClean="0"/>
              <a:t>我們一樣，再把眼睛閉上，我們一同地向這位主有禱告，我禱告一句，你們跟著我禱告一句：「</a:t>
            </a:r>
            <a:r>
              <a:rPr lang="en-US" altLang="zh-TW" smtClean="0"/>
              <a:t>…</a:t>
            </a:r>
            <a:r>
              <a:rPr lang="zh-TW" altLang="en-US" smtClean="0"/>
              <a:t>」。</a:t>
            </a:r>
            <a:endParaRPr lang="en-US" altLang="zh-TW" smtClean="0"/>
          </a:p>
          <a:p>
            <a:r>
              <a:rPr lang="zh-TW" altLang="en-US" smtClean="0"/>
              <a:t>恭喜各位，這位神已經聽了你們的禱告，並且你們今天就可以簡單的受浸，接受這位主作你們的生命。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14227-E7B3-4A50-B786-AB9A9284E23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現在，我們再把剛才那首詩歌的副歌再唱幾次。</a:t>
            </a:r>
            <a:endParaRPr lang="en-US" altLang="zh-TW" smtClean="0"/>
          </a:p>
          <a:p>
            <a:r>
              <a:rPr lang="zh-TW" altLang="en-US" smtClean="0"/>
              <a:t>凡是你願意的，現在，就請跟著你身旁弟兄姊妹的帶領，前去受浸，得著這個永遠的祝福。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1C726-F20D-470C-8008-C1888328F308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/>
              <a:t>在場的朋友們，我們再一同的來讀一處聖經的話：</a:t>
            </a:r>
            <a:r>
              <a:rPr lang="en-US" altLang="zh-TW" b="1" dirty="0" smtClean="0">
                <a:latin typeface="+mj-ea"/>
              </a:rPr>
              <a:t>『</a:t>
            </a:r>
            <a:r>
              <a:rPr lang="zh-TW" altLang="en-US" b="1" dirty="0" smtClean="0">
                <a:latin typeface="+mj-ea"/>
              </a:rPr>
              <a:t>現在</a:t>
            </a:r>
            <a:r>
              <a:rPr lang="en-US" altLang="zh-TW" b="1" dirty="0" smtClean="0">
                <a:latin typeface="+mj-ea"/>
              </a:rPr>
              <a:t>』</a:t>
            </a:r>
            <a:r>
              <a:rPr lang="zh-TW" altLang="en-US" dirty="0" smtClean="0">
                <a:latin typeface="+mj-ea"/>
              </a:rPr>
              <a:t>你為甚麼耽延？</a:t>
            </a:r>
            <a:r>
              <a:rPr lang="zh-TW" altLang="en-US" sz="1400" b="1" dirty="0" smtClean="0">
                <a:solidFill>
                  <a:srgbClr val="0070C0"/>
                </a:solidFill>
                <a:latin typeface="+mj-ea"/>
              </a:rPr>
              <a:t> 起來</a:t>
            </a:r>
            <a:r>
              <a:rPr lang="zh-TW" altLang="en-US" sz="1400" dirty="0" smtClean="0">
                <a:solidFill>
                  <a:srgbClr val="0070C0"/>
                </a:solidFill>
                <a:latin typeface="+mj-ea"/>
              </a:rPr>
              <a:t>！</a:t>
            </a:r>
            <a:r>
              <a:rPr lang="zh-TW" altLang="en-US" b="1" dirty="0" smtClean="0">
                <a:latin typeface="+mj-ea"/>
              </a:rPr>
              <a:t>呼求著祂的名</a:t>
            </a:r>
            <a:r>
              <a:rPr lang="zh-TW" altLang="en-US" sz="1400" b="1" dirty="0" smtClean="0">
                <a:solidFill>
                  <a:srgbClr val="F06010"/>
                </a:solidFill>
                <a:latin typeface="+mj-ea"/>
              </a:rPr>
              <a:t>受浸</a:t>
            </a:r>
            <a:r>
              <a:rPr lang="zh-TW" altLang="en-US" dirty="0" smtClean="0">
                <a:latin typeface="+mj-ea"/>
              </a:rPr>
              <a:t>， 洗去你的罪。</a:t>
            </a:r>
            <a:endParaRPr lang="en-US" altLang="zh-TW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dirty="0" smtClean="0">
                <a:latin typeface="+mj-ea"/>
              </a:rPr>
              <a:t>是的，得著這個永遠的生命就是這麼的簡單，「現在」就是接受的時候，不用遲疑也不用耽延，起來，把握這個上好的機會，我們再唱幾次這首副歌，「現在！」你們就可以前去受浸。</a:t>
            </a:r>
            <a:endParaRPr lang="en-US" altLang="zh-TW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zh-TW" b="1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b="1" dirty="0" smtClean="0">
                <a:latin typeface="+mj-ea"/>
              </a:rPr>
              <a:t>(</a:t>
            </a:r>
            <a:r>
              <a:rPr lang="zh-TW" altLang="en-US" b="1" dirty="0" smtClean="0">
                <a:latin typeface="+mj-ea"/>
              </a:rPr>
              <a:t>最後，仍然在場猶豫者，可以會後各別陪談再鼓勵</a:t>
            </a:r>
            <a:r>
              <a:rPr lang="en-US" altLang="zh-TW" b="1" dirty="0" smtClean="0">
                <a:latin typeface="+mj-ea"/>
              </a:rPr>
              <a:t>)</a:t>
            </a:r>
            <a:endParaRPr lang="zh-TW" altLang="en-US" b="1" dirty="0" smtClean="0">
              <a:latin typeface="+mj-ea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1FCD1-D952-4713-B982-83A9812DF96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在</a:t>
            </a:r>
            <a:r>
              <a:rPr lang="zh-TW" altLang="en-US" smtClean="0"/>
              <a:t>進入這個主題之前</a:t>
            </a:r>
            <a:r>
              <a:rPr lang="zh-TW" altLang="zh-TW" smtClean="0"/>
              <a:t>，想先</a:t>
            </a:r>
            <a:r>
              <a:rPr lang="zh-TW" altLang="en-US" smtClean="0"/>
              <a:t>請</a:t>
            </a:r>
            <a:r>
              <a:rPr lang="zh-TW" altLang="zh-TW" smtClean="0"/>
              <a:t>問各位</a:t>
            </a:r>
            <a:r>
              <a:rPr lang="zh-TW" altLang="en-US" smtClean="0"/>
              <a:t>朋友</a:t>
            </a:r>
            <a:r>
              <a:rPr lang="zh-TW" altLang="zh-TW" smtClean="0"/>
              <a:t>，</a:t>
            </a:r>
            <a:r>
              <a:rPr lang="en-US" altLang="zh-TW" smtClean="0"/>
              <a:t>”</a:t>
            </a:r>
            <a:r>
              <a:rPr lang="zh-TW" altLang="zh-TW" smtClean="0"/>
              <a:t>你，有否</a:t>
            </a:r>
            <a:r>
              <a:rPr lang="zh-TW" altLang="en-US" smtClean="0"/>
              <a:t>想過</a:t>
            </a:r>
            <a:r>
              <a:rPr lang="zh-TW" altLang="zh-TW" smtClean="0"/>
              <a:t>自己正在追尋</a:t>
            </a:r>
            <a:r>
              <a:rPr lang="zh-TW" altLang="en-US" smtClean="0"/>
              <a:t>著</a:t>
            </a:r>
            <a:r>
              <a:rPr lang="zh-TW" altLang="zh-TW" smtClean="0"/>
              <a:t>甚麼？</a:t>
            </a:r>
            <a:r>
              <a:rPr lang="en-US" altLang="zh-TW" smtClean="0"/>
              <a:t>”</a:t>
            </a:r>
            <a:endParaRPr lang="zh-TW" altLang="zh-TW" smtClean="0"/>
          </a:p>
          <a:p>
            <a:r>
              <a:rPr lang="zh-TW" altLang="en-US" smtClean="0"/>
              <a:t>仔細的想一想，</a:t>
            </a:r>
            <a:r>
              <a:rPr lang="zh-TW" altLang="zh-TW" smtClean="0"/>
              <a:t>我們</a:t>
            </a:r>
            <a:r>
              <a:rPr lang="zh-TW" altLang="en-US" smtClean="0"/>
              <a:t>的</a:t>
            </a:r>
            <a:r>
              <a:rPr lang="zh-TW" altLang="zh-TW" smtClean="0"/>
              <a:t>人生</a:t>
            </a:r>
            <a:r>
              <a:rPr lang="zh-TW" altLang="en-US" smtClean="0"/>
              <a:t>，到底活著</a:t>
            </a:r>
            <a:r>
              <a:rPr lang="zh-TW" altLang="zh-TW" smtClean="0"/>
              <a:t>的</a:t>
            </a:r>
            <a:r>
              <a:rPr lang="zh-TW" altLang="en-US" smtClean="0"/>
              <a:t>意義</a:t>
            </a:r>
            <a:r>
              <a:rPr lang="zh-TW" altLang="zh-TW" smtClean="0"/>
              <a:t>與</a:t>
            </a:r>
            <a:r>
              <a:rPr lang="zh-TW" altLang="en-US" smtClean="0"/>
              <a:t>目的</a:t>
            </a:r>
            <a:r>
              <a:rPr lang="zh-TW" altLang="zh-TW" smtClean="0"/>
              <a:t>是為著甚麼？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94892-D751-45F1-920C-FFF3418B988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在聖經裏面</a:t>
            </a:r>
            <a:r>
              <a:rPr lang="zh-TW" altLang="en-US" smtClean="0"/>
              <a:t>，</a:t>
            </a:r>
            <a:r>
              <a:rPr lang="zh-TW" altLang="zh-TW" smtClean="0"/>
              <a:t>有一句話說：</a:t>
            </a:r>
            <a:r>
              <a:rPr lang="en-US" altLang="zh-TW" smtClean="0"/>
              <a:t>”</a:t>
            </a:r>
            <a:r>
              <a:rPr lang="zh-TW" altLang="zh-TW" smtClean="0"/>
              <a:t>神造萬物，各按其時成為美好，又將</a:t>
            </a:r>
            <a:r>
              <a:rPr lang="zh-TW" altLang="zh-TW" b="1" i="1" smtClean="0"/>
              <a:t>永遠</a:t>
            </a:r>
            <a:r>
              <a:rPr lang="zh-TW" altLang="zh-TW" smtClean="0"/>
              <a:t>安置在世人心</a:t>
            </a:r>
            <a:r>
              <a:rPr lang="zh-TW" altLang="en-US" smtClean="0"/>
              <a:t>裏</a:t>
            </a:r>
            <a:r>
              <a:rPr lang="zh-TW" altLang="zh-TW" smtClean="0"/>
              <a:t>。</a:t>
            </a:r>
            <a:r>
              <a:rPr lang="en-US" altLang="zh-TW" smtClean="0"/>
              <a:t>”</a:t>
            </a:r>
            <a:endParaRPr lang="zh-TW" altLang="zh-TW" smtClean="0"/>
          </a:p>
          <a:p>
            <a:r>
              <a:rPr lang="zh-TW" altLang="zh-TW" smtClean="0"/>
              <a:t>所以，在人的裏面，</a:t>
            </a:r>
            <a:r>
              <a:rPr lang="zh-TW" altLang="en-US" smtClean="0"/>
              <a:t>其實都</a:t>
            </a:r>
            <a:r>
              <a:rPr lang="zh-TW" altLang="zh-TW" smtClean="0"/>
              <a:t>有一個追尋永遠的心存在。</a:t>
            </a:r>
          </a:p>
          <a:p>
            <a:r>
              <a:rPr lang="zh-TW" altLang="zh-TW" smtClean="0"/>
              <a:t>就如同浩翰的宇宙一樣，人們</a:t>
            </a:r>
            <a:r>
              <a:rPr lang="zh-TW" altLang="en-US" smtClean="0"/>
              <a:t>總是</a:t>
            </a:r>
            <a:r>
              <a:rPr lang="zh-TW" altLang="zh-TW" smtClean="0"/>
              <a:t>在其中</a:t>
            </a:r>
            <a:r>
              <a:rPr lang="zh-TW" altLang="en-US" smtClean="0"/>
              <a:t>不斷地</a:t>
            </a:r>
            <a:r>
              <a:rPr lang="zh-TW" altLang="zh-TW" smtClean="0"/>
              <a:t>探索</a:t>
            </a:r>
            <a:r>
              <a:rPr lang="zh-TW" altLang="en-US" smtClean="0"/>
              <a:t>、追尋</a:t>
            </a:r>
            <a:r>
              <a:rPr lang="zh-TW" altLang="zh-TW" smtClean="0"/>
              <a:t>著許多的事物。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FD99F-55DE-4B7E-AA79-F2A73642DFD9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所以，我們的一生，</a:t>
            </a:r>
            <a:r>
              <a:rPr lang="zh-TW" altLang="zh-TW" smtClean="0"/>
              <a:t>就好像</a:t>
            </a:r>
            <a:r>
              <a:rPr lang="zh-TW" altLang="en-US" smtClean="0"/>
              <a:t>是這</a:t>
            </a:r>
            <a:r>
              <a:rPr lang="zh-TW" altLang="zh-TW" smtClean="0"/>
              <a:t>塊拼圖一樣，我們</a:t>
            </a:r>
            <a:r>
              <a:rPr lang="zh-TW" altLang="en-US" smtClean="0"/>
              <a:t>所</a:t>
            </a:r>
            <a:r>
              <a:rPr lang="zh-TW" altLang="zh-TW" smtClean="0"/>
              <a:t>追尋</a:t>
            </a:r>
            <a:r>
              <a:rPr lang="zh-TW" altLang="en-US" smtClean="0"/>
              <a:t>的</a:t>
            </a:r>
            <a:r>
              <a:rPr lang="zh-TW" altLang="zh-TW" smtClean="0"/>
              <a:t>許多東西，</a:t>
            </a:r>
            <a:r>
              <a:rPr lang="zh-TW" altLang="en-US" smtClean="0"/>
              <a:t>就是</a:t>
            </a:r>
            <a:r>
              <a:rPr lang="zh-TW" altLang="zh-TW" smtClean="0"/>
              <a:t>為</a:t>
            </a:r>
            <a:r>
              <a:rPr lang="zh-TW" altLang="en-US" smtClean="0"/>
              <a:t>了</a:t>
            </a:r>
            <a:r>
              <a:rPr lang="zh-TW" altLang="zh-TW" smtClean="0"/>
              <a:t>要拼湊出一個</a:t>
            </a:r>
            <a:r>
              <a:rPr lang="zh-TW" altLang="en-US" smtClean="0"/>
              <a:t>彩色</a:t>
            </a:r>
            <a:r>
              <a:rPr lang="zh-TW" altLang="zh-TW" smtClean="0"/>
              <a:t>的</a:t>
            </a:r>
            <a:r>
              <a:rPr lang="zh-TW" altLang="en-US" smtClean="0"/>
              <a:t>人生，</a:t>
            </a:r>
            <a:r>
              <a:rPr lang="zh-TW" altLang="zh-TW" smtClean="0"/>
              <a:t>像是愛情、學問、享樂、友情、財富、地位等</a:t>
            </a:r>
            <a:r>
              <a:rPr lang="zh-TW" altLang="en-US" smtClean="0"/>
              <a:t>。</a:t>
            </a:r>
            <a:endParaRPr lang="zh-TW" altLang="zh-TW" smtClean="0"/>
          </a:p>
          <a:p>
            <a:endParaRPr lang="en-US" altLang="zh-TW" smtClean="0"/>
          </a:p>
          <a:p>
            <a:r>
              <a:rPr lang="zh-TW" altLang="zh-TW" smtClean="0"/>
              <a:t>但是，當我們追尋這些東西到一個地步時， </a:t>
            </a:r>
          </a:p>
          <a:p>
            <a:r>
              <a:rPr lang="zh-TW" altLang="en-US" smtClean="0"/>
              <a:t>我們都知道，裏面仍然有些</a:t>
            </a:r>
            <a:r>
              <a:rPr lang="en-US" altLang="zh-TW" smtClean="0"/>
              <a:t>『</a:t>
            </a:r>
            <a:r>
              <a:rPr lang="zh-TW" altLang="en-US" smtClean="0"/>
              <a:t>無法被滿足的缺口</a:t>
            </a:r>
            <a:r>
              <a:rPr lang="en-US" altLang="zh-TW" smtClean="0"/>
              <a:t>』</a:t>
            </a:r>
            <a:r>
              <a:rPr lang="zh-TW" altLang="en-US" smtClean="0"/>
              <a:t>存在，我們仍然會覺得若有所缺。</a:t>
            </a:r>
            <a:endParaRPr lang="zh-TW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5AB28-E986-4ECD-8AE4-A38C616BFBFC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所以，許多次</a:t>
            </a:r>
            <a:r>
              <a:rPr lang="en-US" altLang="zh-TW" smtClean="0"/>
              <a:t>...</a:t>
            </a:r>
            <a:r>
              <a:rPr lang="zh-TW" altLang="en-US" smtClean="0"/>
              <a:t>我們「得到了」，想要的事物後，仍感覺不滿足。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9282F-0D26-4A9F-9292-EA9E44AD10F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在聖經的故事中，說到有一位國王，名字叫所羅門，他擁有大量的財富、超人的智慧以及無上的權利。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而在記載中，也說到他有套車的馬四萬、馬兵一萬兩千；所擁有的財寶與智慧，勝過當時地上一切的列王；甚至，身邊還有著許多的</a:t>
            </a:r>
            <a:r>
              <a:rPr lang="zh-TW" altLang="en-US" smtClean="0">
                <a:latin typeface="Candara" pitchFamily="34" charset="0"/>
                <a:ea typeface="標楷體" pitchFamily="65" charset="-120"/>
              </a:rPr>
              <a:t>嬪</a:t>
            </a:r>
            <a:r>
              <a:rPr lang="zh-TW" altLang="en-US" smtClean="0"/>
              <a:t>妃陪伴。這種生活，真是叫人稱羨。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91B68-CB9A-426C-B022-CFFDA025EC2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然而，在他晚年的時候，他說他一生所作的一切，以及工作中的勞碌，都是虛空、都是捕風，甚至毫無益處。因為，人生苦短不過就是七、八十歲，但其中所有的，不過就是勞苦愁煩、轉眼成空，時間一到，我們這個人就如飛而去，人生就這樣結束。</a:t>
            </a:r>
            <a:endParaRPr lang="en-US" altLang="zh-TW" smtClean="0"/>
          </a:p>
          <a:p>
            <a:r>
              <a:rPr lang="zh-TW" altLang="en-US" smtClean="0"/>
              <a:t>所以，從他一生的寫照，給我們看見「人生的苦短、有限，以及對事物不滿足，滿了虛空的虛空</a:t>
            </a:r>
            <a:r>
              <a:rPr lang="en-US" altLang="zh-TW" smtClean="0"/>
              <a:t>...</a:t>
            </a:r>
            <a:r>
              <a:rPr lang="zh-TW" altLang="en-US" smtClean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AA902-DF0F-4B61-BBFC-DCE5BDA1E863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另外一個故事，說到有一位撒瑪利亞婦人，她的背景，是受人藐視的身份以及卑賤的地位。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所以，每次當她要到井邊打水來喝的時候，總是要挑在日正當中的大熱天，趁著最沒有人的時候，偷偷的來打水。然而，主耶穌卻親自道井旁來尋找她，甚至說出了她生活上的不滿足，也就是她換過了一個又一個的丈夫，沒有一個丈夫能滿足她；就好像人喝了井裏的水，過了不久還要口渴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52FB5-D7D4-479C-AB6F-1E51210172C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所以，無論是身份崇高的國王，或是地位卑微的婦人。我們可以看出，人的光景，就是滿了「軟弱、黑暗、空虛、煩悶、愁苦及短暫」這個就是我們人生的寫照；但是，今天有一個不一樣的生命，就是「神的生命」，這個生命所包含的，是「剛強、明亮、滿足、活力、平安、甚至永遠」的生命，而且這個生命，是可以進到我們人的裏面，讓我們的生命有一個奇妙的大改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57069-42B3-4D2A-A0F2-3C50EA0669F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A2DA-E586-4A8C-B92B-B510ECFC1B0D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DCC9-6544-49CA-BFBD-C09AE86388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4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F3A-6EC6-4714-9669-ACE1C53AA193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AFB8-2016-4A6D-BA26-9E4F4B71D1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C682-CCCF-40E1-A506-63ADF6A8C498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DFA8-46D7-451F-9E15-A2D6A17AF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41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39AE-9A80-4D99-85AD-F98E259ACA76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660-FE44-4DA4-89B0-30B0BC34FC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EE99-165D-475E-9223-A53930E1B773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1C6E-36FE-4E4E-819B-12F0077BBF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22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A8FD-AF9C-4F1F-B0C6-91CE1083A410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EDD9-9E55-4B77-9CE2-C2F83091AC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8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0F9E-E5C8-4150-9631-15A798ABE598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3BDE-9138-4D67-92FC-C51C4190B3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90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EFBF-B608-42BB-9E76-3ABAFE67D9C2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EE86-4535-4101-BD4E-E8EED47A4E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79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938E-9A3D-4384-BA69-AA7E69B4AD74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73A5-2B56-4A76-80F2-121BBF6221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2C9B-9CF4-4F75-9AC5-443E31924059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6A6C-2086-439C-B4EE-E12D6ADFED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3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FF6C-DD42-44CA-9A87-A90700EEDC64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48B6-C4BF-4A18-B7D5-A6784887C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77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B1C290-89B2-4426-87F8-0AF980EBA34C}" type="datetimeFigureOut">
              <a:rPr lang="zh-TW" altLang="en-US"/>
              <a:pPr>
                <a:defRPr/>
              </a:pPr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309C1C-B71A-4AF2-858E-B1A081AB35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980728"/>
            <a:ext cx="8642350" cy="5632311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+mj-ea"/>
                <a:ea typeface="+mj-ea"/>
              </a:rPr>
              <a:t>1.</a:t>
            </a:r>
            <a:r>
              <a:rPr kumimoji="0" lang="zh-TW" altLang="en-US" sz="4000" dirty="0">
                <a:latin typeface="+mj-ea"/>
                <a:ea typeface="+mj-ea"/>
              </a:rPr>
              <a:t>哦！你今在何處，天天奔波又忙碌，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卻是虛空、虛空、虛空的生活！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+mj-ea"/>
                <a:ea typeface="+mj-ea"/>
              </a:rPr>
              <a:t>  </a:t>
            </a:r>
            <a:r>
              <a:rPr kumimoji="0" lang="zh-TW" altLang="en-US" sz="4000" dirty="0">
                <a:latin typeface="+mj-ea"/>
                <a:ea typeface="+mj-ea"/>
              </a:rPr>
              <a:t>你曾追求過萬物，卻是不能得飽足，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+mj-ea"/>
                <a:ea typeface="+mj-ea"/>
              </a:rPr>
              <a:t>  </a:t>
            </a:r>
            <a:r>
              <a:rPr kumimoji="0" lang="zh-TW" altLang="en-US" sz="4000" dirty="0">
                <a:latin typeface="+mj-ea"/>
                <a:ea typeface="+mj-ea"/>
              </a:rPr>
              <a:t>總覺得裡面缺少、缺少些甚麼！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>
                <a:latin typeface="+mj-ea"/>
                <a:ea typeface="+mj-ea"/>
              </a:rPr>
              <a:t> 〈</a:t>
            </a:r>
            <a:r>
              <a:rPr kumimoji="0" lang="zh-TW" altLang="en-US" sz="4000" b="1" dirty="0">
                <a:latin typeface="+mj-ea"/>
                <a:ea typeface="+mj-ea"/>
              </a:rPr>
              <a:t>副歌</a:t>
            </a:r>
            <a:r>
              <a:rPr kumimoji="0" lang="en-US" altLang="zh-TW" sz="4000" b="1" dirty="0">
                <a:latin typeface="+mj-ea"/>
                <a:ea typeface="+mj-ea"/>
              </a:rPr>
              <a:t>〉</a:t>
            </a:r>
            <a:br>
              <a:rPr kumimoji="0" lang="en-US" altLang="zh-TW" sz="4000" b="1" dirty="0">
                <a:latin typeface="+mj-ea"/>
                <a:ea typeface="+mj-ea"/>
              </a:rPr>
            </a:br>
            <a:r>
              <a:rPr kumimoji="0" lang="en-US" altLang="zh-TW" sz="4000" b="1" dirty="0">
                <a:latin typeface="+mj-ea"/>
                <a:ea typeface="+mj-ea"/>
              </a:rPr>
              <a:t>  </a:t>
            </a:r>
            <a:r>
              <a:rPr kumimoji="0" lang="zh-TW" altLang="en-US" sz="4000" dirty="0">
                <a:latin typeface="+mj-ea"/>
                <a:ea typeface="+mj-ea"/>
              </a:rPr>
              <a:t>你需要耶穌！宇宙之主！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你需要享受祂的豐富！</a:t>
            </a:r>
            <a:br>
              <a:rPr kumimoji="0" lang="zh-TW" altLang="en-US" sz="4000" dirty="0">
                <a:latin typeface="+mj-ea"/>
                <a:ea typeface="+mj-ea"/>
              </a:rPr>
            </a:br>
            <a:r>
              <a:rPr kumimoji="0" lang="zh-TW" altLang="en-US" sz="4000" dirty="0">
                <a:latin typeface="+mj-ea"/>
                <a:ea typeface="+mj-ea"/>
              </a:rPr>
              <a:t>  你的心雖比萬物都大，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祂卻能彀、能彀使你得著滿足！</a:t>
            </a:r>
            <a:endParaRPr kumimoji="0" lang="en-US" altLang="zh-TW" sz="40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8856663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需要</a:t>
            </a: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000" b="1" dirty="0">
                <a:latin typeface="+mj-ea"/>
                <a:ea typeface="+mj-ea"/>
              </a:rPr>
              <a:t>     </a:t>
            </a:r>
            <a:r>
              <a:rPr kumimoji="0" lang="zh-TW" altLang="en-US" sz="2500" b="1" dirty="0">
                <a:latin typeface="+mj-ea"/>
                <a:ea typeface="+mj-ea"/>
              </a:rPr>
              <a:t>補充本</a:t>
            </a:r>
            <a:r>
              <a:rPr kumimoji="0" lang="en-US" altLang="zh-TW" sz="2500" b="1" dirty="0">
                <a:latin typeface="+mj-ea"/>
                <a:ea typeface="+mj-ea"/>
              </a:rPr>
              <a:t>820</a:t>
            </a:r>
            <a:r>
              <a:rPr kumimoji="0" lang="zh-TW" altLang="en-US" sz="2500" b="1" dirty="0">
                <a:latin typeface="+mj-ea"/>
                <a:ea typeface="+mj-ea"/>
              </a:rPr>
              <a:t>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08520" y="1368152"/>
            <a:ext cx="2088232" cy="5589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太陽 9"/>
          <p:cNvSpPr/>
          <p:nvPr/>
        </p:nvSpPr>
        <p:spPr>
          <a:xfrm>
            <a:off x="0" y="1413172"/>
            <a:ext cx="1152128" cy="1152128"/>
          </a:xfrm>
          <a:prstGeom prst="sun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chemeClr val="bg1">
                  <a:lumMod val="75000"/>
                  <a:alpha val="24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2" r="-185" b="8821"/>
          <a:stretch>
            <a:fillRect/>
          </a:stretch>
        </p:blipFill>
        <p:spPr bwMode="auto">
          <a:xfrm>
            <a:off x="-36513" y="2781300"/>
            <a:ext cx="2343151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4025" y="836613"/>
            <a:ext cx="8439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FFC000"/>
                </a:solidFill>
                <a:latin typeface="+mj-ea"/>
                <a:ea typeface="+mj-ea"/>
              </a:rPr>
              <a:t>受人藐視的身份、卑賤的地位、不滿足的生活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6538" y="188913"/>
            <a:ext cx="326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撒瑪利亞婦人</a:t>
            </a:r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00200" y="3807038"/>
            <a:ext cx="7308304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約翰福音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4:17~18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TW" sz="3000" dirty="0">
                <a:latin typeface="+mj-ea"/>
                <a:ea typeface="+mj-ea"/>
              </a:rPr>
              <a:t>…</a:t>
            </a:r>
            <a:r>
              <a:rPr kumimoji="0" lang="zh-TW" altLang="en-US" sz="3000" dirty="0">
                <a:latin typeface="+mj-ea"/>
                <a:ea typeface="+mj-ea"/>
              </a:rPr>
              <a:t>耶穌說，你說沒有丈夫，是不錯的；因為你有過五個丈夫，現在有的，並不是你的丈夫</a:t>
            </a:r>
            <a:r>
              <a:rPr kumimoji="0" lang="en-US" altLang="zh-TW" sz="3000" dirty="0">
                <a:latin typeface="+mj-ea"/>
                <a:ea typeface="+mj-ea"/>
              </a:rPr>
              <a:t>…</a:t>
            </a:r>
            <a:endParaRPr kumimoji="0" lang="zh-TW" altLang="en-US" sz="3000" dirty="0">
              <a:latin typeface="+mj-ea"/>
              <a:ea typeface="+mj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35696" y="1484784"/>
            <a:ext cx="7308304" cy="21698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約翰福音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4:6~7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TW" sz="3000" dirty="0">
                <a:latin typeface="+mj-ea"/>
                <a:ea typeface="新細明體" charset="-120"/>
              </a:rPr>
              <a:t>…</a:t>
            </a:r>
            <a:r>
              <a:rPr kumimoji="0" lang="zh-TW" altLang="en-US" sz="3000" dirty="0">
                <a:latin typeface="+mj-ea"/>
                <a:ea typeface="+mj-ea"/>
              </a:rPr>
              <a:t>那時約是午後六時。有一個撒瑪利亞婦人來打水，耶穌對她說，請給我水喝。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1000">
              <a:schemeClr val="bg2">
                <a:lumMod val="10000"/>
              </a:schemeClr>
            </a:gs>
            <a:gs pos="53000">
              <a:schemeClr val="bg2">
                <a:lumMod val="25000"/>
              </a:schemeClr>
            </a:gs>
            <a:gs pos="77000">
              <a:schemeClr val="bg2">
                <a:lumMod val="50000"/>
              </a:schemeClr>
            </a:gs>
            <a:gs pos="98000">
              <a:schemeClr val="bg2">
                <a:lumMod val="90000"/>
              </a:schemeClr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:\Documents and Settings\Administrator\桌面\images (5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84584" y="2348880"/>
            <a:ext cx="7056784" cy="5040560"/>
          </a:xfrm>
          <a:prstGeom prst="rtTriangle">
            <a:avLst/>
          </a:prstGeom>
          <a:noFill/>
          <a:effectLst>
            <a:softEdge rad="635000"/>
          </a:effectLst>
        </p:spPr>
      </p:pic>
      <p:pic>
        <p:nvPicPr>
          <p:cNvPr id="21523" name="Picture 19" descr="C:\Documents and Settings\Administrator\桌面\37733D5C671CC6C352EFF2E8EF5E03AC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945" b="4815"/>
          <a:stretch>
            <a:fillRect/>
          </a:stretch>
        </p:blipFill>
        <p:spPr bwMode="auto">
          <a:xfrm>
            <a:off x="5580112" y="-675456"/>
            <a:ext cx="4320480" cy="38988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文字方塊 1"/>
          <p:cNvSpPr txBox="1"/>
          <p:nvPr/>
        </p:nvSpPr>
        <p:spPr>
          <a:xfrm>
            <a:off x="827088" y="404813"/>
            <a:ext cx="36020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solidFill>
                  <a:schemeClr val="bg1"/>
                </a:solidFill>
                <a:latin typeface="+mj-ea"/>
                <a:ea typeface="+mj-ea"/>
              </a:rPr>
              <a:t>人的光景   </a:t>
            </a:r>
            <a:endParaRPr kumimoji="0" lang="en-US" altLang="zh-TW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19700" y="396875"/>
            <a:ext cx="3563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神的生命</a:t>
            </a:r>
            <a:endParaRPr kumimoji="0" lang="en-US" altLang="zh-TW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03775" y="404664"/>
            <a:ext cx="0" cy="5832648"/>
          </a:xfrm>
          <a:prstGeom prst="lin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65338" y="3081338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空虛</a:t>
            </a:r>
            <a:endParaRPr kumimoji="0" lang="zh-TW" altLang="en-US" b="1">
              <a:solidFill>
                <a:schemeClr val="bg1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66925" y="1484313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軟弱</a:t>
            </a:r>
            <a:endParaRPr kumimoji="0" lang="en-US" altLang="zh-TW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51050" y="5457825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短暫</a:t>
            </a:r>
            <a:endParaRPr kumimoji="0" lang="en-US" altLang="zh-TW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43663" y="5373688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永遠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43663" y="1484313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剛強</a:t>
            </a:r>
            <a:endParaRPr kumimoji="0" lang="en-US" altLang="zh-TW" sz="4000" b="1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43663" y="3068638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滿足</a:t>
            </a:r>
            <a:endParaRPr kumimoji="0" lang="zh-TW" altLang="en-US" b="1">
              <a:solidFill>
                <a:srgbClr val="FFFF00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51050" y="3873500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煩悶</a:t>
            </a:r>
            <a:endParaRPr kumimoji="0" lang="en-US" altLang="zh-TW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51050" y="2290763"/>
            <a:ext cx="12112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黑暗</a:t>
            </a:r>
            <a:endParaRPr kumimoji="0" lang="en-US" altLang="zh-TW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51050" y="4665663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愁苦</a:t>
            </a:r>
            <a:endParaRPr kumimoji="0" lang="en-US" altLang="zh-TW" sz="4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43663" y="4581525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平安</a:t>
            </a:r>
            <a:endParaRPr kumimoji="0" lang="zh-TW" altLang="en-US" b="1">
              <a:solidFill>
                <a:srgbClr val="FFFF00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43663" y="2276475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明亮</a:t>
            </a:r>
            <a:endParaRPr kumimoji="0" lang="zh-TW" altLang="en-US" b="1">
              <a:solidFill>
                <a:srgbClr val="FFFF00"/>
              </a:solidFill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443663" y="3789363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活力</a:t>
            </a:r>
            <a:endParaRPr kumimoji="0" lang="zh-TW" altLang="en-US" b="1">
              <a:solidFill>
                <a:srgbClr val="FFFF00"/>
              </a:solidFill>
              <a:latin typeface="Candara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925" y="1341438"/>
            <a:ext cx="8893175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親愛的朋友們：</a:t>
            </a:r>
            <a:endParaRPr kumimoji="0"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神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將追尋</a:t>
            </a:r>
            <a:r>
              <a:rPr kumimoji="0" lang="en-US" altLang="zh-TW" sz="3600" b="1" dirty="0">
                <a:solidFill>
                  <a:schemeClr val="bg1"/>
                </a:solidFill>
                <a:latin typeface="+mj-ea"/>
                <a:ea typeface="+mj-ea"/>
              </a:rPr>
              <a:t>『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永遠</a:t>
            </a:r>
            <a:r>
              <a:rPr kumimoji="0" lang="en-US" altLang="zh-TW" sz="3600" b="1" dirty="0">
                <a:solidFill>
                  <a:schemeClr val="bg1"/>
                </a:solidFill>
                <a:latin typeface="+mj-ea"/>
                <a:ea typeface="+mj-ea"/>
              </a:rPr>
              <a:t>』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的心放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你、我的裏面，</a:t>
            </a:r>
            <a:endParaRPr kumimoji="0"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 就是要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使人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能彀來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尋求這位</a:t>
            </a:r>
            <a:r>
              <a:rPr kumimoji="0" lang="en-US" altLang="zh-TW" sz="3600" b="1" dirty="0">
                <a:solidFill>
                  <a:schemeClr val="bg1"/>
                </a:solidFill>
                <a:latin typeface="+mj-ea"/>
                <a:ea typeface="+mj-ea"/>
              </a:rPr>
              <a:t>『</a:t>
            </a:r>
            <a:r>
              <a:rPr kumimoji="0" lang="zh-TW" altLang="zh-TW" sz="3600" b="1" dirty="0">
                <a:solidFill>
                  <a:schemeClr val="bg1"/>
                </a:solidFill>
                <a:latin typeface="+mj-ea"/>
                <a:ea typeface="+mj-ea"/>
              </a:rPr>
              <a:t>永遠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的神</a:t>
            </a:r>
            <a:r>
              <a:rPr kumimoji="0" lang="en-US" altLang="zh-TW" sz="3600" b="1" dirty="0">
                <a:solidFill>
                  <a:schemeClr val="bg1"/>
                </a:solidFill>
                <a:latin typeface="+mj-ea"/>
                <a:ea typeface="+mj-ea"/>
              </a:rPr>
              <a:t>』</a:t>
            </a:r>
            <a:r>
              <a:rPr kumimoji="0"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！</a:t>
            </a:r>
            <a:endParaRPr kumimoji="0"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7950" y="3625850"/>
            <a:ext cx="88915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FF00"/>
                </a:solidFill>
                <a:latin typeface="+mj-ea"/>
                <a:ea typeface="+mj-ea"/>
              </a:rPr>
              <a:t>所以，也</a:t>
            </a:r>
            <a:r>
              <a:rPr kumimoji="0" lang="zh-TW" altLang="en-US" sz="3600" b="1" i="1" dirty="0">
                <a:solidFill>
                  <a:srgbClr val="FFFF00"/>
                </a:solidFill>
                <a:latin typeface="+mj-ea"/>
                <a:ea typeface="+mj-ea"/>
              </a:rPr>
              <a:t>只有這位</a:t>
            </a:r>
            <a:r>
              <a:rPr kumimoji="0" lang="zh-TW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永遠的神</a:t>
            </a:r>
            <a:endParaRPr kumimoji="0" lang="en-US" altLang="zh-TW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i="1" dirty="0">
                <a:solidFill>
                  <a:srgbClr val="FFFF00"/>
                </a:solidFill>
                <a:latin typeface="+mj-ea"/>
                <a:ea typeface="+mj-ea"/>
              </a:rPr>
              <a:t>能滿足你一切的需要！</a:t>
            </a:r>
            <a:endParaRPr kumimoji="0" lang="en-US" altLang="zh-TW" sz="3600" b="1" i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1520" y="1052736"/>
            <a:ext cx="8640960" cy="24006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約翰福音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4:14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dirty="0">
                <a:latin typeface="+mj-ea"/>
                <a:ea typeface="+mj-ea"/>
              </a:rPr>
              <a:t>人若喝我所賜的水，就永遠不渴；我所賜的水，要在他裏面成為泉源，直湧入</a:t>
            </a:r>
            <a:r>
              <a:rPr kumimoji="0" lang="zh-TW" altLang="en-US" sz="4000" b="1" dirty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永遠的生命</a:t>
            </a:r>
            <a:r>
              <a:rPr kumimoji="0" lang="zh-TW" altLang="en-US" sz="3000" dirty="0">
                <a:latin typeface="+mj-ea"/>
                <a:ea typeface="+mj-ea"/>
              </a:rPr>
              <a:t>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1520" y="3501008"/>
            <a:ext cx="8640960" cy="24006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約翰福音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3:16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dirty="0">
                <a:latin typeface="+mj-ea"/>
                <a:ea typeface="+mj-ea"/>
              </a:rPr>
              <a:t>神愛世人，甚至將祂的獨生子賜給他們，叫一切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信入祂的</a:t>
            </a:r>
            <a:r>
              <a:rPr kumimoji="0" lang="zh-TW" altLang="en-US" sz="3000" dirty="0">
                <a:latin typeface="+mj-ea"/>
                <a:ea typeface="+mj-ea"/>
              </a:rPr>
              <a:t>，不至滅亡，反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得永遠的生命</a:t>
            </a:r>
            <a:r>
              <a:rPr kumimoji="0" lang="zh-TW" altLang="en-US" sz="3000" dirty="0">
                <a:latin typeface="+mj-ea"/>
                <a:ea typeface="+mj-ea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6538" y="188913"/>
            <a:ext cx="2941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聖經</a:t>
            </a:r>
            <a:r>
              <a:rPr kumimoji="0"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的解答</a:t>
            </a:r>
            <a:r>
              <a:rPr kumimoji="0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...</a:t>
            </a:r>
            <a:endParaRPr kumimoji="0"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288" y="4581525"/>
            <a:ext cx="49688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6538" y="188913"/>
            <a:ext cx="557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得到這永遠生命的路</a:t>
            </a:r>
            <a:r>
              <a:rPr kumimoji="0"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...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1520" y="956335"/>
            <a:ext cx="8640960" cy="24468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羅馬書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10:9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200" dirty="0">
                <a:latin typeface="Candara" pitchFamily="34" charset="0"/>
                <a:ea typeface="標楷體" pitchFamily="65" charset="-120"/>
              </a:rPr>
              <a:t>你若</a:t>
            </a:r>
            <a:r>
              <a:rPr kumimoji="0" lang="zh-TW" altLang="en-US" sz="4000" b="1" dirty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口裏認耶穌為主</a:t>
            </a:r>
            <a:r>
              <a:rPr kumimoji="0" lang="zh-TW" altLang="en-US" sz="3200" dirty="0">
                <a:latin typeface="Candara" pitchFamily="34" charset="0"/>
                <a:ea typeface="標楷體" pitchFamily="65" charset="-120"/>
              </a:rPr>
              <a:t>，心裏信神叫祂從死人中復活，就必得救。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1520" y="3284984"/>
            <a:ext cx="8640960" cy="140038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羅馬書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10:3</a:t>
            </a:r>
          </a:p>
          <a:p>
            <a:pPr>
              <a:defRPr/>
            </a:pPr>
            <a:r>
              <a:rPr kumimoji="0" lang="zh-TW" altLang="en-US" sz="3200" dirty="0">
                <a:latin typeface="Candara" pitchFamily="34" charset="0"/>
                <a:ea typeface="標楷體" pitchFamily="65" charset="-120"/>
              </a:rPr>
              <a:t>因為</a:t>
            </a:r>
            <a:r>
              <a:rPr kumimoji="0" lang="en-US" altLang="zh-TW" sz="3200" dirty="0">
                <a:latin typeface="Candara" pitchFamily="34" charset="0"/>
                <a:ea typeface="標楷體" pitchFamily="65" charset="-120"/>
              </a:rPr>
              <a:t>“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凡</a:t>
            </a:r>
            <a:r>
              <a:rPr kumimoji="0" lang="zh-TW" altLang="en-US" sz="4000" b="1" dirty="0">
                <a:solidFill>
                  <a:srgbClr val="F06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呼求主名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標楷體" pitchFamily="65" charset="-120"/>
              </a:rPr>
              <a:t>的，就必得救。</a:t>
            </a:r>
            <a:r>
              <a:rPr kumimoji="0" lang="en-US" altLang="zh-TW" sz="3200" dirty="0">
                <a:latin typeface="Candara" pitchFamily="34" charset="0"/>
                <a:ea typeface="標楷體" pitchFamily="65" charset="-120"/>
              </a:rPr>
              <a:t>”</a:t>
            </a:r>
            <a:endParaRPr kumimoji="0" lang="zh-TW" altLang="en-US" sz="3200" dirty="0">
              <a:latin typeface="Candara" pitchFamily="34" charset="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68538" y="5300663"/>
            <a:ext cx="4967287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40200" y="5949950"/>
            <a:ext cx="4968875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哦！主耶穌</a:t>
            </a:r>
            <a:r>
              <a:rPr kumimoji="0" lang="en-US" altLang="zh-TW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~~~!</a:t>
            </a:r>
            <a:endParaRPr kumimoji="0" lang="zh-TW" alt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528" y="2348880"/>
            <a:ext cx="864096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solidFill>
                  <a:schemeClr val="bg1"/>
                </a:solidFill>
                <a:latin typeface="Candara" pitchFamily="34" charset="0"/>
                <a:ea typeface="標楷體" pitchFamily="65" charset="-120"/>
              </a:rPr>
              <a:t>  馬可福音</a:t>
            </a:r>
            <a:r>
              <a:rPr kumimoji="0" lang="en-US" altLang="zh-TW" sz="3000" b="1" dirty="0">
                <a:solidFill>
                  <a:schemeClr val="bg1"/>
                </a:solidFill>
                <a:latin typeface="Candara" pitchFamily="34" charset="0"/>
                <a:ea typeface="標楷體" pitchFamily="65" charset="-120"/>
              </a:rPr>
              <a:t>16:16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</a:t>
            </a:r>
            <a:r>
              <a:rPr kumimoji="0" lang="zh-TW" altLang="en-US" sz="6000" dirty="0">
                <a:solidFill>
                  <a:schemeClr val="bg1"/>
                </a:solidFill>
                <a:latin typeface="+mj-ea"/>
                <a:ea typeface="+mj-ea"/>
              </a:rPr>
              <a:t>而</a:t>
            </a:r>
            <a:r>
              <a:rPr kumimoji="0" lang="zh-TW" altLang="en-US" sz="7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受浸</a:t>
            </a:r>
            <a:r>
              <a:rPr kumimoji="0" lang="zh-TW" altLang="en-US" sz="6000" dirty="0">
                <a:solidFill>
                  <a:schemeClr val="bg1"/>
                </a:solidFill>
                <a:latin typeface="+mj-ea"/>
                <a:ea typeface="+mj-ea"/>
              </a:rPr>
              <a:t>的必然得救。</a:t>
            </a:r>
          </a:p>
        </p:txBody>
      </p:sp>
      <p:sp>
        <p:nvSpPr>
          <p:cNvPr id="5" name="四角星形 4"/>
          <p:cNvSpPr/>
          <p:nvPr/>
        </p:nvSpPr>
        <p:spPr>
          <a:xfrm>
            <a:off x="7812360" y="3645024"/>
            <a:ext cx="1224136" cy="129614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四角星形 5"/>
          <p:cNvSpPr/>
          <p:nvPr/>
        </p:nvSpPr>
        <p:spPr>
          <a:xfrm>
            <a:off x="3707904" y="2852936"/>
            <a:ext cx="792088" cy="86409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四角星形 6"/>
          <p:cNvSpPr/>
          <p:nvPr/>
        </p:nvSpPr>
        <p:spPr>
          <a:xfrm>
            <a:off x="4932040" y="3501008"/>
            <a:ext cx="1224136" cy="129614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四角星形 7"/>
          <p:cNvSpPr/>
          <p:nvPr/>
        </p:nvSpPr>
        <p:spPr>
          <a:xfrm>
            <a:off x="-36512" y="1700808"/>
            <a:ext cx="1224136" cy="129614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四角星形 8"/>
          <p:cNvSpPr/>
          <p:nvPr/>
        </p:nvSpPr>
        <p:spPr>
          <a:xfrm>
            <a:off x="323528" y="3861048"/>
            <a:ext cx="1224136" cy="129614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四角星形 9"/>
          <p:cNvSpPr/>
          <p:nvPr/>
        </p:nvSpPr>
        <p:spPr>
          <a:xfrm>
            <a:off x="6804248" y="2204864"/>
            <a:ext cx="1224136" cy="1296144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四角星形 10"/>
          <p:cNvSpPr/>
          <p:nvPr/>
        </p:nvSpPr>
        <p:spPr>
          <a:xfrm>
            <a:off x="1979712" y="3717032"/>
            <a:ext cx="792088" cy="86409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四角星形 11"/>
          <p:cNvSpPr/>
          <p:nvPr/>
        </p:nvSpPr>
        <p:spPr>
          <a:xfrm>
            <a:off x="467544" y="2852936"/>
            <a:ext cx="792088" cy="86409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四角星形 12"/>
          <p:cNvSpPr/>
          <p:nvPr/>
        </p:nvSpPr>
        <p:spPr>
          <a:xfrm>
            <a:off x="7452320" y="3068960"/>
            <a:ext cx="792088" cy="86409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四角星形 13"/>
          <p:cNvSpPr/>
          <p:nvPr/>
        </p:nvSpPr>
        <p:spPr>
          <a:xfrm>
            <a:off x="6084168" y="2852936"/>
            <a:ext cx="792088" cy="86409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0618" y="838209"/>
            <a:ext cx="8893870" cy="5370701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900" b="1" dirty="0">
                <a:latin typeface="+mj-ea"/>
                <a:ea typeface="新細明體" charset="-120"/>
              </a:rPr>
              <a:t>〈</a:t>
            </a:r>
            <a:r>
              <a:rPr kumimoji="0" lang="zh-TW" altLang="en-US" sz="4900" b="1" dirty="0">
                <a:latin typeface="+mj-ea"/>
                <a:ea typeface="+mj-ea"/>
              </a:rPr>
              <a:t>副歌</a:t>
            </a:r>
            <a:r>
              <a:rPr kumimoji="0" lang="en-US" altLang="zh-TW" sz="4900" b="1" dirty="0">
                <a:latin typeface="+mj-ea"/>
                <a:ea typeface="新細明體" charset="-120"/>
              </a:rPr>
              <a:t>〉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900" dirty="0">
                <a:latin typeface="+mj-ea"/>
                <a:ea typeface="+mj-ea"/>
              </a:rPr>
              <a:t> </a:t>
            </a:r>
            <a:r>
              <a:rPr kumimoji="0" lang="zh-TW" altLang="en-US" sz="4900" b="1" dirty="0">
                <a:solidFill>
                  <a:srgbClr val="0070C0"/>
                </a:solidFill>
                <a:latin typeface="+mj-ea"/>
                <a:ea typeface="+mj-ea"/>
              </a:rPr>
              <a:t>我</a:t>
            </a:r>
            <a:r>
              <a:rPr kumimoji="0" lang="zh-TW" altLang="en-US" sz="4900" dirty="0">
                <a:latin typeface="+mj-ea"/>
                <a:ea typeface="+mj-ea"/>
              </a:rPr>
              <a:t>需要</a:t>
            </a:r>
            <a:r>
              <a:rPr kumimoji="0" lang="zh-TW" altLang="en-US" sz="4900" b="1" dirty="0">
                <a:solidFill>
                  <a:srgbClr val="FF0000"/>
                </a:solidFill>
                <a:latin typeface="+mj-ea"/>
                <a:ea typeface="+mj-ea"/>
              </a:rPr>
              <a:t>耶穌</a:t>
            </a:r>
            <a:r>
              <a:rPr kumimoji="0" lang="zh-TW" altLang="en-US" sz="4900" dirty="0">
                <a:latin typeface="+mj-ea"/>
                <a:ea typeface="+mj-ea"/>
              </a:rPr>
              <a:t>！宇宙之</a:t>
            </a:r>
            <a:r>
              <a:rPr kumimoji="0" lang="zh-TW" altLang="en-US" sz="4900" b="1" dirty="0">
                <a:solidFill>
                  <a:srgbClr val="FF0000"/>
                </a:solidFill>
                <a:latin typeface="+mj-ea"/>
                <a:ea typeface="+mj-ea"/>
              </a:rPr>
              <a:t>主</a:t>
            </a:r>
            <a:r>
              <a:rPr kumimoji="0" lang="zh-TW" altLang="en-US" sz="4900" dirty="0">
                <a:latin typeface="+mj-ea"/>
                <a:ea typeface="+mj-ea"/>
              </a:rPr>
              <a:t>！</a:t>
            </a:r>
            <a:endParaRPr kumimoji="0" lang="en-US" altLang="zh-TW" sz="4900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900" dirty="0">
                <a:latin typeface="+mj-ea"/>
                <a:ea typeface="+mj-ea"/>
              </a:rPr>
              <a:t> </a:t>
            </a:r>
            <a:r>
              <a:rPr kumimoji="0" lang="zh-TW" altLang="en-US" sz="4900" b="1" dirty="0">
                <a:solidFill>
                  <a:srgbClr val="0070C0"/>
                </a:solidFill>
                <a:latin typeface="+mj-ea"/>
                <a:ea typeface="+mj-ea"/>
              </a:rPr>
              <a:t>我</a:t>
            </a:r>
            <a:r>
              <a:rPr kumimoji="0" lang="zh-TW" altLang="en-US" sz="4900" dirty="0">
                <a:latin typeface="+mj-ea"/>
                <a:ea typeface="+mj-ea"/>
              </a:rPr>
              <a:t>需要享受</a:t>
            </a:r>
            <a:r>
              <a:rPr kumimoji="0" lang="zh-TW" altLang="en-US" sz="4900" b="1" dirty="0">
                <a:solidFill>
                  <a:srgbClr val="FF0000"/>
                </a:solidFill>
                <a:latin typeface="+mj-ea"/>
                <a:ea typeface="+mj-ea"/>
              </a:rPr>
              <a:t>祂</a:t>
            </a:r>
            <a:r>
              <a:rPr kumimoji="0" lang="zh-TW" altLang="en-US" sz="4900" dirty="0">
                <a:latin typeface="+mj-ea"/>
                <a:ea typeface="+mj-ea"/>
              </a:rPr>
              <a:t>的豐富！</a:t>
            </a:r>
            <a:endParaRPr kumimoji="0" lang="en-US" altLang="zh-TW" sz="4900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900" dirty="0">
                <a:latin typeface="+mj-ea"/>
                <a:ea typeface="+mj-ea"/>
              </a:rPr>
              <a:t> </a:t>
            </a:r>
            <a:r>
              <a:rPr kumimoji="0" lang="zh-TW" altLang="en-US" sz="4900" b="1" dirty="0">
                <a:solidFill>
                  <a:srgbClr val="0070C0"/>
                </a:solidFill>
                <a:latin typeface="+mj-ea"/>
                <a:ea typeface="+mj-ea"/>
              </a:rPr>
              <a:t>我</a:t>
            </a:r>
            <a:r>
              <a:rPr kumimoji="0" lang="zh-TW" altLang="en-US" sz="4900" dirty="0">
                <a:latin typeface="+mj-ea"/>
                <a:ea typeface="+mj-ea"/>
              </a:rPr>
              <a:t>的心雖比萬物都大，</a:t>
            </a:r>
            <a:endParaRPr kumimoji="0" lang="en-US" altLang="zh-TW" sz="4900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900" dirty="0">
                <a:latin typeface="+mj-ea"/>
                <a:ea typeface="+mj-ea"/>
              </a:rPr>
              <a:t> </a:t>
            </a:r>
            <a:r>
              <a:rPr kumimoji="0" lang="zh-TW" altLang="en-US" sz="4900" b="1" dirty="0">
                <a:solidFill>
                  <a:srgbClr val="FF0000"/>
                </a:solidFill>
                <a:latin typeface="+mj-ea"/>
                <a:ea typeface="+mj-ea"/>
              </a:rPr>
              <a:t>祂</a:t>
            </a:r>
            <a:r>
              <a:rPr kumimoji="0" lang="zh-TW" altLang="en-US" sz="4900" dirty="0">
                <a:latin typeface="+mj-ea"/>
                <a:ea typeface="+mj-ea"/>
              </a:rPr>
              <a:t>卻能彀、能彀使</a:t>
            </a:r>
            <a:r>
              <a:rPr kumimoji="0" lang="zh-TW" altLang="en-US" sz="4900" b="1" dirty="0">
                <a:solidFill>
                  <a:srgbClr val="0070C0"/>
                </a:solidFill>
                <a:latin typeface="+mj-ea"/>
                <a:ea typeface="+mj-ea"/>
              </a:rPr>
              <a:t>我</a:t>
            </a:r>
            <a:r>
              <a:rPr kumimoji="0" lang="zh-TW" altLang="en-US" sz="4900" dirty="0">
                <a:latin typeface="+mj-ea"/>
                <a:ea typeface="+mj-ea"/>
              </a:rPr>
              <a:t>得著滿足！</a:t>
            </a:r>
            <a:endParaRPr kumimoji="0" lang="en-US" altLang="zh-TW" sz="49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8856663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需要</a:t>
            </a: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000" b="1" dirty="0">
                <a:latin typeface="+mj-ea"/>
                <a:ea typeface="+mj-ea"/>
              </a:rPr>
              <a:t>     </a:t>
            </a:r>
            <a:r>
              <a:rPr kumimoji="0" lang="zh-TW" altLang="en-US" sz="2500" b="1" dirty="0">
                <a:latin typeface="+mj-ea"/>
                <a:ea typeface="+mj-ea"/>
              </a:rPr>
              <a:t>補充本</a:t>
            </a:r>
            <a:r>
              <a:rPr kumimoji="0" lang="en-US" altLang="zh-TW" sz="2500" b="1" dirty="0">
                <a:latin typeface="+mj-ea"/>
                <a:ea typeface="+mj-ea"/>
              </a:rPr>
              <a:t>820</a:t>
            </a:r>
            <a:r>
              <a:rPr kumimoji="0" lang="zh-TW" altLang="en-US" sz="2500" b="1" dirty="0">
                <a:latin typeface="+mj-ea"/>
                <a:ea typeface="+mj-ea"/>
              </a:rPr>
              <a:t>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7504" y="1916832"/>
            <a:ext cx="8640960" cy="324704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  使徒行傳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22:16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000" b="1" dirty="0">
                <a:latin typeface="+mj-ea"/>
                <a:ea typeface="+mj-ea"/>
              </a:rPr>
              <a:t>『</a:t>
            </a:r>
            <a:r>
              <a:rPr kumimoji="0" lang="zh-TW" altLang="en-US" sz="5000" b="1" dirty="0">
                <a:latin typeface="+mj-ea"/>
                <a:ea typeface="+mj-ea"/>
              </a:rPr>
              <a:t>現在</a:t>
            </a:r>
            <a:r>
              <a:rPr kumimoji="0" lang="en-US" altLang="zh-TW" sz="5000" b="1" dirty="0">
                <a:latin typeface="+mj-ea"/>
                <a:ea typeface="+mj-ea"/>
              </a:rPr>
              <a:t>』</a:t>
            </a:r>
            <a:r>
              <a:rPr kumimoji="0" lang="zh-TW" altLang="en-US" sz="5000" dirty="0">
                <a:latin typeface="+mj-ea"/>
                <a:ea typeface="+mj-ea"/>
              </a:rPr>
              <a:t>你為甚麼耽延？</a:t>
            </a:r>
            <a:endParaRPr kumimoji="0" lang="en-US" altLang="zh-TW" sz="5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solidFill>
                  <a:srgbClr val="0070C0"/>
                </a:solidFill>
                <a:latin typeface="+mj-ea"/>
                <a:ea typeface="+mj-ea"/>
              </a:rPr>
              <a:t> 起來</a:t>
            </a:r>
            <a:r>
              <a:rPr kumimoji="0" lang="zh-TW" altLang="en-US" sz="6000" dirty="0">
                <a:solidFill>
                  <a:srgbClr val="0070C0"/>
                </a:solidFill>
                <a:latin typeface="+mj-ea"/>
                <a:ea typeface="+mj-ea"/>
              </a:rPr>
              <a:t>！</a:t>
            </a:r>
            <a:r>
              <a:rPr kumimoji="0" lang="zh-TW" altLang="en-US" sz="5000" b="1" dirty="0">
                <a:latin typeface="+mj-ea"/>
                <a:ea typeface="+mj-ea"/>
              </a:rPr>
              <a:t>呼求著祂的名</a:t>
            </a:r>
            <a:r>
              <a:rPr kumimoji="0" lang="zh-TW" altLang="en-US" sz="6000" b="1" dirty="0">
                <a:solidFill>
                  <a:srgbClr val="F06010"/>
                </a:solidFill>
                <a:latin typeface="+mj-ea"/>
                <a:ea typeface="+mj-ea"/>
              </a:rPr>
              <a:t>受浸</a:t>
            </a:r>
            <a:r>
              <a:rPr kumimoji="0" lang="zh-TW" altLang="en-US" sz="5000" dirty="0">
                <a:latin typeface="+mj-ea"/>
                <a:ea typeface="+mj-ea"/>
              </a:rPr>
              <a:t>，</a:t>
            </a:r>
            <a:endParaRPr kumimoji="0" lang="en-US" altLang="zh-TW" sz="5000" dirty="0"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dirty="0">
                <a:latin typeface="+mj-ea"/>
                <a:ea typeface="+mj-ea"/>
              </a:rPr>
              <a:t> 洗去你的罪。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980728"/>
            <a:ext cx="8642350" cy="5632311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+mj-ea"/>
                <a:ea typeface="+mj-ea"/>
              </a:rPr>
              <a:t>2.</a:t>
            </a:r>
            <a:r>
              <a:rPr kumimoji="0" lang="zh-TW" altLang="en-US" sz="4000" dirty="0">
                <a:latin typeface="+mj-ea"/>
                <a:ea typeface="+mj-ea"/>
              </a:rPr>
              <a:t>哦！你確是自足，世上一切你都有，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>
                <a:latin typeface="+mj-ea"/>
                <a:ea typeface="+mj-ea"/>
              </a:rPr>
              <a:t>  </a:t>
            </a:r>
            <a:r>
              <a:rPr kumimoji="0" lang="zh-TW" altLang="en-US" sz="4000" dirty="0">
                <a:latin typeface="+mj-ea"/>
                <a:ea typeface="+mj-ea"/>
              </a:rPr>
              <a:t>還是不覺、不覺、不覺得滿足！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你的工作有成就，學業也可以自負，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但是在你的深處、深處仍缺如！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>
                <a:latin typeface="+mj-ea"/>
                <a:ea typeface="新細明體" charset="-120"/>
              </a:rPr>
              <a:t> 〈</a:t>
            </a:r>
            <a:r>
              <a:rPr kumimoji="0" lang="zh-TW" altLang="en-US" sz="4000" b="1" dirty="0">
                <a:latin typeface="+mj-ea"/>
                <a:ea typeface="+mj-ea"/>
              </a:rPr>
              <a:t>副歌</a:t>
            </a:r>
            <a:r>
              <a:rPr kumimoji="0" lang="en-US" altLang="zh-TW" sz="4000" b="1" dirty="0">
                <a:latin typeface="+mj-ea"/>
                <a:ea typeface="新細明體" charset="-120"/>
              </a:rPr>
              <a:t>〉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你需要耶穌！宇宙之主！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你需要享受祂的豐富！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你的心雖比萬物都大，</a:t>
            </a:r>
            <a:endParaRPr kumimoji="0" lang="en-US" altLang="zh-TW" sz="40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j-ea"/>
                <a:ea typeface="+mj-ea"/>
              </a:rPr>
              <a:t>  祂卻能彀、能彀使你得著滿足！</a:t>
            </a:r>
            <a:endParaRPr kumimoji="0" lang="en-US" altLang="zh-TW" sz="40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950" y="44450"/>
            <a:ext cx="8856663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需要</a:t>
            </a:r>
            <a:r>
              <a:rPr kumimoji="0" lang="en-US" altLang="zh-TW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~</a:t>
            </a:r>
            <a:r>
              <a:rPr kumimoji="0" lang="zh-TW" altLang="en-US" sz="5000" b="1" dirty="0">
                <a:latin typeface="+mj-ea"/>
                <a:ea typeface="+mj-ea"/>
              </a:rPr>
              <a:t>     </a:t>
            </a:r>
            <a:r>
              <a:rPr kumimoji="0" lang="zh-TW" altLang="en-US" sz="2500" b="1" dirty="0">
                <a:latin typeface="+mj-ea"/>
                <a:ea typeface="+mj-ea"/>
              </a:rPr>
              <a:t>補充本</a:t>
            </a:r>
            <a:r>
              <a:rPr kumimoji="0" lang="en-US" altLang="zh-TW" sz="2500" b="1" dirty="0">
                <a:latin typeface="+mj-ea"/>
                <a:ea typeface="+mj-ea"/>
              </a:rPr>
              <a:t>820</a:t>
            </a:r>
            <a:r>
              <a:rPr kumimoji="0" lang="zh-TW" altLang="en-US" sz="2500" b="1" dirty="0">
                <a:latin typeface="+mj-ea"/>
                <a:ea typeface="+mj-ea"/>
              </a:rPr>
              <a:t>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istrator\桌面\history_bigbang.jpg"/>
          <p:cNvPicPr>
            <a:picLocks noChangeAspect="1" noChangeArrowheads="1"/>
          </p:cNvPicPr>
          <p:nvPr/>
        </p:nvPicPr>
        <p:blipFill>
          <a:blip r:embed="rId3" cstate="print"/>
          <a:srcRect t="12286" b="6100"/>
          <a:stretch>
            <a:fillRect/>
          </a:stretch>
        </p:blipFill>
        <p:spPr bwMode="auto">
          <a:xfrm flipH="1">
            <a:off x="36512" y="692696"/>
            <a:ext cx="9144000" cy="53285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27313" y="4213225"/>
            <a:ext cx="6408737" cy="2311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追尋</a:t>
            </a:r>
            <a:r>
              <a:rPr lang="zh-TW" altLang="en-US" sz="9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永遠</a:t>
            </a:r>
            <a:endParaRPr lang="zh-TW" altLang="en-US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4213" y="2060575"/>
            <a:ext cx="7991475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你</a:t>
            </a:r>
            <a:r>
              <a:rPr kumimoji="0" lang="en-US" altLang="zh-TW" sz="3600" dirty="0">
                <a:solidFill>
                  <a:schemeClr val="bg1"/>
                </a:solidFill>
                <a:latin typeface="+mn-ea"/>
                <a:ea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    有否想過自己正在</a:t>
            </a:r>
            <a:r>
              <a:rPr kumimoji="0" lang="zh-TW" altLang="en-US" sz="6000" b="1" dirty="0">
                <a:solidFill>
                  <a:srgbClr val="FFFF00"/>
                </a:solidFill>
                <a:latin typeface="+mn-ea"/>
                <a:ea typeface="+mn-ea"/>
              </a:rPr>
              <a:t>追尋</a:t>
            </a:r>
            <a:r>
              <a:rPr kumimoji="0"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著甚麼</a:t>
            </a:r>
            <a:r>
              <a:rPr kumimoji="0" lang="en-US" altLang="zh-TW" sz="3600" dirty="0">
                <a:solidFill>
                  <a:schemeClr val="bg1"/>
                </a:solidFill>
                <a:latin typeface="+mn-ea"/>
                <a:ea typeface="+mn-ea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下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27384"/>
            <a:ext cx="81724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0" y="4503738"/>
            <a:ext cx="9144000" cy="235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bg1"/>
                </a:solidFill>
                <a:latin typeface="+mj-ea"/>
                <a:ea typeface="+mj-ea"/>
              </a:rPr>
              <a:t>神造萬物，各按其時成為美好，</a:t>
            </a:r>
            <a:endParaRPr kumimoji="0" lang="en-US" altLang="zh-TW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bg1"/>
                </a:solidFill>
                <a:latin typeface="+mj-ea"/>
                <a:ea typeface="+mj-ea"/>
              </a:rPr>
              <a:t>             又將</a:t>
            </a:r>
            <a:r>
              <a:rPr kumimoji="0" lang="zh-TW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永遠</a:t>
            </a:r>
            <a:r>
              <a:rPr kumimoji="0" lang="zh-TW" altLang="en-US" sz="3200" dirty="0">
                <a:solidFill>
                  <a:schemeClr val="bg1"/>
                </a:solidFill>
                <a:latin typeface="+mj-ea"/>
                <a:ea typeface="+mj-ea"/>
              </a:rPr>
              <a:t>安置在世人心裏。</a:t>
            </a:r>
            <a:endParaRPr kumimoji="0" lang="en-US" altLang="zh-TW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zh-TW" altLang="en-US" sz="2600" dirty="0">
                <a:solidFill>
                  <a:schemeClr val="bg1"/>
                </a:solidFill>
                <a:latin typeface="+mj-ea"/>
                <a:ea typeface="+mj-ea"/>
              </a:rPr>
              <a:t>傳道書</a:t>
            </a:r>
            <a:r>
              <a:rPr kumimoji="0" lang="en-US" altLang="zh-TW" sz="2600" dirty="0">
                <a:solidFill>
                  <a:schemeClr val="bg1"/>
                </a:solidFill>
                <a:latin typeface="+mj-ea"/>
                <a:ea typeface="+mj-ea"/>
              </a:rPr>
              <a:t>3:11</a:t>
            </a:r>
            <a:r>
              <a:rPr kumimoji="0" lang="zh-TW" altLang="en-US" sz="2600" dirty="0">
                <a:solidFill>
                  <a:schemeClr val="bg1"/>
                </a:solidFill>
                <a:latin typeface="+mj-ea"/>
                <a:ea typeface="+mj-ea"/>
              </a:rPr>
              <a:t>上</a:t>
            </a:r>
            <a:r>
              <a:rPr kumimoji="0" lang="en-US" altLang="zh-TW" sz="2600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kumimoji="0" lang="zh-TW" altLang="en-US" sz="2400" dirty="0">
                <a:solidFill>
                  <a:schemeClr val="bg1"/>
                </a:solidFill>
                <a:latin typeface="+mj-ea"/>
                <a:ea typeface="新細明體" charset="-120"/>
              </a:rPr>
              <a:t> </a:t>
            </a:r>
            <a:endParaRPr kumimoji="0" lang="en-US" altLang="zh-TW" sz="2400" dirty="0">
              <a:solidFill>
                <a:schemeClr val="bg1"/>
              </a:solidFill>
              <a:latin typeface="+mj-ea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79712" y="2567313"/>
            <a:ext cx="5543582" cy="5686223"/>
            <a:chOff x="1824" y="633"/>
            <a:chExt cx="2834" cy="2849"/>
          </a:xfrm>
          <a:noFill/>
        </p:grpSpPr>
        <p:sp>
          <p:nvSpPr>
            <p:cNvPr id="4301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301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301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301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79712" y="-1395536"/>
            <a:ext cx="5543582" cy="5686223"/>
            <a:chOff x="1824" y="633"/>
            <a:chExt cx="2834" cy="2849"/>
          </a:xfrm>
          <a:noFill/>
        </p:grpSpPr>
        <p:sp>
          <p:nvSpPr>
            <p:cNvPr id="2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052736" y="2567313"/>
            <a:ext cx="5543582" cy="5686223"/>
            <a:chOff x="1824" y="633"/>
            <a:chExt cx="2834" cy="2849"/>
          </a:xfrm>
          <a:noFill/>
        </p:grpSpPr>
        <p:sp>
          <p:nvSpPr>
            <p:cNvPr id="3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13194" y="2567313"/>
            <a:ext cx="5543582" cy="5686223"/>
            <a:chOff x="1824" y="633"/>
            <a:chExt cx="2834" cy="2849"/>
          </a:xfrm>
          <a:noFill/>
        </p:grpSpPr>
        <p:sp>
          <p:nvSpPr>
            <p:cNvPr id="5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5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5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5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13194" y="-1395536"/>
            <a:ext cx="5543582" cy="5686223"/>
            <a:chOff x="1824" y="633"/>
            <a:chExt cx="2834" cy="2849"/>
          </a:xfrm>
          <a:noFill/>
        </p:grpSpPr>
        <p:sp>
          <p:nvSpPr>
            <p:cNvPr id="5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5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5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2052736" y="-1395536"/>
            <a:ext cx="5543582" cy="5686223"/>
            <a:chOff x="1824" y="633"/>
            <a:chExt cx="2834" cy="2849"/>
          </a:xfrm>
          <a:noFill/>
        </p:grpSpPr>
        <p:sp>
          <p:nvSpPr>
            <p:cNvPr id="6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6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61" name="Puzzle1"/>
          <p:cNvSpPr>
            <a:spLocks noEditPoints="1" noChangeArrowheads="1"/>
          </p:cNvSpPr>
          <p:nvPr/>
        </p:nvSpPr>
        <p:spPr bwMode="auto">
          <a:xfrm>
            <a:off x="1987550" y="3490913"/>
            <a:ext cx="3521075" cy="2098675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7" name="Puzzle3"/>
          <p:cNvSpPr>
            <a:spLocks noEditPoints="1" noChangeArrowheads="1"/>
          </p:cNvSpPr>
          <p:nvPr/>
        </p:nvSpPr>
        <p:spPr bwMode="auto">
          <a:xfrm>
            <a:off x="665163" y="2566988"/>
            <a:ext cx="2178050" cy="3022600"/>
          </a:xfrm>
          <a:custGeom>
            <a:avLst/>
            <a:gdLst>
              <a:gd name="T0" fmla="*/ 105704484 w 21600"/>
              <a:gd name="T1" fmla="*/ 309422750 h 21600"/>
              <a:gd name="T2" fmla="*/ 209059096 w 21600"/>
              <a:gd name="T3" fmla="*/ 412825019 h 21600"/>
              <a:gd name="T4" fmla="*/ 134076121 w 21600"/>
              <a:gd name="T5" fmla="*/ 270172414 h 21600"/>
              <a:gd name="T6" fmla="*/ 209059096 w 21600"/>
              <a:gd name="T7" fmla="*/ 137523527 h 21600"/>
              <a:gd name="T8" fmla="*/ 106813298 w 21600"/>
              <a:gd name="T9" fmla="*/ 1018028 h 21600"/>
              <a:gd name="T10" fmla="*/ 7039539 w 21600"/>
              <a:gd name="T11" fmla="*/ 133157971 h 21600"/>
              <a:gd name="T12" fmla="*/ 82032619 w 21600"/>
              <a:gd name="T13" fmla="*/ 264788970 h 21600"/>
              <a:gd name="T14" fmla="*/ 7039539 w 21600"/>
              <a:gd name="T15" fmla="*/ 4128250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" name="Puzzle4"/>
          <p:cNvSpPr>
            <a:spLocks noEditPoints="1" noChangeArrowheads="1"/>
          </p:cNvSpPr>
          <p:nvPr/>
        </p:nvSpPr>
        <p:spPr bwMode="auto">
          <a:xfrm>
            <a:off x="6732588" y="765175"/>
            <a:ext cx="2097087" cy="3517900"/>
          </a:xfrm>
          <a:custGeom>
            <a:avLst/>
            <a:gdLst>
              <a:gd name="T0" fmla="*/ 78295807 w 21600"/>
              <a:gd name="T1" fmla="*/ 307578110 h 21600"/>
              <a:gd name="T2" fmla="*/ 4269611 w 21600"/>
              <a:gd name="T3" fmla="*/ 449388273 h 21600"/>
              <a:gd name="T4" fmla="*/ 108390766 w 21600"/>
              <a:gd name="T5" fmla="*/ 573077592 h 21600"/>
              <a:gd name="T6" fmla="*/ 197176835 w 21600"/>
              <a:gd name="T7" fmla="*/ 444427058 h 21600"/>
              <a:gd name="T8" fmla="*/ 131689977 w 21600"/>
              <a:gd name="T9" fmla="*/ 288873476 h 21600"/>
              <a:gd name="T10" fmla="*/ 198241883 w 21600"/>
              <a:gd name="T11" fmla="*/ 125121927 h 21600"/>
              <a:gd name="T12" fmla="*/ 104639506 w 21600"/>
              <a:gd name="T13" fmla="*/ 291855 h 21600"/>
              <a:gd name="T14" fmla="*/ 4269611 w 21600"/>
              <a:gd name="T15" fmla="*/ 1251219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Puzzle2"/>
          <p:cNvSpPr>
            <a:spLocks noEditPoints="1" noChangeArrowheads="1"/>
          </p:cNvSpPr>
          <p:nvPr/>
        </p:nvSpPr>
        <p:spPr bwMode="auto">
          <a:xfrm>
            <a:off x="23813" y="811213"/>
            <a:ext cx="3478212" cy="2752725"/>
          </a:xfrm>
          <a:custGeom>
            <a:avLst/>
            <a:gdLst>
              <a:gd name="T0" fmla="*/ 285181 w 21600"/>
              <a:gd name="T1" fmla="*/ 217371081 h 21600"/>
              <a:gd name="T2" fmla="*/ 108950000 w 21600"/>
              <a:gd name="T3" fmla="*/ 343626998 h 21600"/>
              <a:gd name="T4" fmla="*/ 269652394 w 21600"/>
              <a:gd name="T5" fmla="*/ 225863999 h 21600"/>
              <a:gd name="T6" fmla="*/ 436136871 w 21600"/>
              <a:gd name="T7" fmla="*/ 344097765 h 21600"/>
              <a:gd name="T8" fmla="*/ 560047162 w 21600"/>
              <a:gd name="T9" fmla="*/ 244928142 h 21600"/>
              <a:gd name="T10" fmla="*/ 437899808 w 21600"/>
              <a:gd name="T11" fmla="*/ 93193885 h 21600"/>
              <a:gd name="T12" fmla="*/ 280023581 w 21600"/>
              <a:gd name="T13" fmla="*/ 454709 h 21600"/>
              <a:gd name="T14" fmla="*/ 108950000 w 21600"/>
              <a:gd name="T15" fmla="*/ 957108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7380288" y="1773238"/>
            <a:ext cx="800100" cy="24479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    情 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Puzzle4"/>
          <p:cNvSpPr>
            <a:spLocks noEditPoints="1" noChangeArrowheads="1"/>
          </p:cNvSpPr>
          <p:nvPr/>
        </p:nvSpPr>
        <p:spPr bwMode="auto">
          <a:xfrm>
            <a:off x="2690813" y="774700"/>
            <a:ext cx="2097087" cy="3517900"/>
          </a:xfrm>
          <a:custGeom>
            <a:avLst/>
            <a:gdLst>
              <a:gd name="T0" fmla="*/ 78295807 w 21600"/>
              <a:gd name="T1" fmla="*/ 307578110 h 21600"/>
              <a:gd name="T2" fmla="*/ 4269611 w 21600"/>
              <a:gd name="T3" fmla="*/ 449388273 h 21600"/>
              <a:gd name="T4" fmla="*/ 108390766 w 21600"/>
              <a:gd name="T5" fmla="*/ 573077592 h 21600"/>
              <a:gd name="T6" fmla="*/ 197176835 w 21600"/>
              <a:gd name="T7" fmla="*/ 444427058 h 21600"/>
              <a:gd name="T8" fmla="*/ 131689977 w 21600"/>
              <a:gd name="T9" fmla="*/ 288873476 h 21600"/>
              <a:gd name="T10" fmla="*/ 198241883 w 21600"/>
              <a:gd name="T11" fmla="*/ 125121927 h 21600"/>
              <a:gd name="T12" fmla="*/ 104639506 w 21600"/>
              <a:gd name="T13" fmla="*/ 291855 h 21600"/>
              <a:gd name="T14" fmla="*/ 4269611 w 21600"/>
              <a:gd name="T15" fmla="*/ 1251219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3338513" y="1782763"/>
            <a:ext cx="800100" cy="24479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    富 </a:t>
            </a:r>
            <a:endParaRPr kumimoji="0"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7088" y="1963738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     樂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Puzzle2"/>
          <p:cNvSpPr>
            <a:spLocks noEditPoints="1" noChangeArrowheads="1"/>
          </p:cNvSpPr>
          <p:nvPr/>
        </p:nvSpPr>
        <p:spPr bwMode="auto">
          <a:xfrm>
            <a:off x="4046538" y="820738"/>
            <a:ext cx="3478212" cy="2752725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910138" y="2020888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     問</a:t>
            </a:r>
            <a:endParaRPr kumimoji="0"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84300" y="3478213"/>
            <a:ext cx="7921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51150" y="4194175"/>
            <a:ext cx="2160588" cy="719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      問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Puzzle3"/>
          <p:cNvSpPr>
            <a:spLocks noEditPoints="1" noChangeArrowheads="1"/>
          </p:cNvSpPr>
          <p:nvPr/>
        </p:nvSpPr>
        <p:spPr bwMode="auto">
          <a:xfrm>
            <a:off x="4697413" y="2565400"/>
            <a:ext cx="2178050" cy="3021013"/>
          </a:xfrm>
          <a:custGeom>
            <a:avLst/>
            <a:gdLst>
              <a:gd name="T0" fmla="*/ 105704484 w 21600"/>
              <a:gd name="T1" fmla="*/ 309260290 h 21600"/>
              <a:gd name="T2" fmla="*/ 209059096 w 21600"/>
              <a:gd name="T3" fmla="*/ 412608268 h 21600"/>
              <a:gd name="T4" fmla="*/ 134076121 w 21600"/>
              <a:gd name="T5" fmla="*/ 270030562 h 21600"/>
              <a:gd name="T6" fmla="*/ 209059096 w 21600"/>
              <a:gd name="T7" fmla="*/ 137451321 h 21600"/>
              <a:gd name="T8" fmla="*/ 106813298 w 21600"/>
              <a:gd name="T9" fmla="*/ 1017494 h 21600"/>
              <a:gd name="T10" fmla="*/ 7039539 w 21600"/>
              <a:gd name="T11" fmla="*/ 133088057 h 21600"/>
              <a:gd name="T12" fmla="*/ 82032619 w 21600"/>
              <a:gd name="T13" fmla="*/ 264649944 h 21600"/>
              <a:gd name="T14" fmla="*/ 7039539 w 21600"/>
              <a:gd name="T15" fmla="*/ 4126082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Puzzle1"/>
          <p:cNvSpPr>
            <a:spLocks noEditPoints="1" noChangeArrowheads="1"/>
          </p:cNvSpPr>
          <p:nvPr/>
        </p:nvSpPr>
        <p:spPr bwMode="auto">
          <a:xfrm>
            <a:off x="6011863" y="3471863"/>
            <a:ext cx="3521075" cy="2098675"/>
          </a:xfrm>
          <a:custGeom>
            <a:avLst/>
            <a:gdLst>
              <a:gd name="T0" fmla="*/ 444821971 w 21600"/>
              <a:gd name="T1" fmla="*/ 198884605 h 21600"/>
              <a:gd name="T2" fmla="*/ 451093069 w 21600"/>
              <a:gd name="T3" fmla="*/ 4915952 h 21600"/>
              <a:gd name="T4" fmla="*/ 125554683 w 21600"/>
              <a:gd name="T5" fmla="*/ 8076887 h 21600"/>
              <a:gd name="T6" fmla="*/ 133924895 w 21600"/>
              <a:gd name="T7" fmla="*/ 198186310 h 21600"/>
              <a:gd name="T8" fmla="*/ 287274380 w 21600"/>
              <a:gd name="T9" fmla="*/ 121578288 h 21600"/>
              <a:gd name="T10" fmla="*/ 288177796 w 21600"/>
              <a:gd name="T11" fmla="*/ 82222195 h 21600"/>
              <a:gd name="T12" fmla="*/ 573963871 w 21600"/>
              <a:gd name="T13" fmla="*/ 94356515 h 21600"/>
              <a:gd name="T14" fmla="*/ 1487980 w 21600"/>
              <a:gd name="T15" fmla="*/ 9435651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6875463" y="4194175"/>
            <a:ext cx="2160587" cy="719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      位</a:t>
            </a:r>
            <a:endParaRPr kumimoji="0"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Puzzle1"/>
          <p:cNvSpPr>
            <a:spLocks noEditPoints="1" noChangeArrowheads="1"/>
          </p:cNvSpPr>
          <p:nvPr/>
        </p:nvSpPr>
        <p:spPr bwMode="auto">
          <a:xfrm>
            <a:off x="6011863" y="-468313"/>
            <a:ext cx="3521075" cy="209708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8" name="Puzzle3"/>
          <p:cNvSpPr>
            <a:spLocks noEditPoints="1" noChangeArrowheads="1"/>
          </p:cNvSpPr>
          <p:nvPr/>
        </p:nvSpPr>
        <p:spPr bwMode="auto">
          <a:xfrm>
            <a:off x="4697413" y="-1392238"/>
            <a:ext cx="2178050" cy="30210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dirty="0">
              <a:solidFill>
                <a:srgbClr val="FFC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79" name="Puzzle4"/>
          <p:cNvSpPr>
            <a:spLocks noEditPoints="1" noChangeArrowheads="1"/>
          </p:cNvSpPr>
          <p:nvPr/>
        </p:nvSpPr>
        <p:spPr bwMode="auto">
          <a:xfrm>
            <a:off x="6723063" y="4724400"/>
            <a:ext cx="2097087" cy="3519488"/>
          </a:xfrm>
          <a:custGeom>
            <a:avLst/>
            <a:gdLst>
              <a:gd name="T0" fmla="*/ 78295807 w 21600"/>
              <a:gd name="T1" fmla="*/ 307716953 h 21600"/>
              <a:gd name="T2" fmla="*/ 4269611 w 21600"/>
              <a:gd name="T3" fmla="*/ 449591129 h 21600"/>
              <a:gd name="T4" fmla="*/ 108390766 w 21600"/>
              <a:gd name="T5" fmla="*/ 573336282 h 21600"/>
              <a:gd name="T6" fmla="*/ 197176835 w 21600"/>
              <a:gd name="T7" fmla="*/ 444627675 h 21600"/>
              <a:gd name="T8" fmla="*/ 131689977 w 21600"/>
              <a:gd name="T9" fmla="*/ 289003875 h 21600"/>
              <a:gd name="T10" fmla="*/ 198241883 w 21600"/>
              <a:gd name="T11" fmla="*/ 125178407 h 21600"/>
              <a:gd name="T12" fmla="*/ 104639506 w 21600"/>
              <a:gd name="T13" fmla="*/ 291987 h 21600"/>
              <a:gd name="T14" fmla="*/ 4269611 w 21600"/>
              <a:gd name="T15" fmla="*/ 12517840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0" name="Puzzle2"/>
          <p:cNvSpPr>
            <a:spLocks noEditPoints="1" noChangeArrowheads="1"/>
          </p:cNvSpPr>
          <p:nvPr/>
        </p:nvSpPr>
        <p:spPr bwMode="auto">
          <a:xfrm>
            <a:off x="34925" y="4797425"/>
            <a:ext cx="3478213" cy="2752725"/>
          </a:xfrm>
          <a:custGeom>
            <a:avLst/>
            <a:gdLst>
              <a:gd name="T0" fmla="*/ 285181 w 21600"/>
              <a:gd name="T1" fmla="*/ 217371081 h 21600"/>
              <a:gd name="T2" fmla="*/ 108950031 w 21600"/>
              <a:gd name="T3" fmla="*/ 343626998 h 21600"/>
              <a:gd name="T4" fmla="*/ 269652472 w 21600"/>
              <a:gd name="T5" fmla="*/ 225863999 h 21600"/>
              <a:gd name="T6" fmla="*/ 436136996 w 21600"/>
              <a:gd name="T7" fmla="*/ 344097765 h 21600"/>
              <a:gd name="T8" fmla="*/ 560047323 w 21600"/>
              <a:gd name="T9" fmla="*/ 244928142 h 21600"/>
              <a:gd name="T10" fmla="*/ 437899934 w 21600"/>
              <a:gd name="T11" fmla="*/ 93193885 h 21600"/>
              <a:gd name="T12" fmla="*/ 280023662 w 21600"/>
              <a:gd name="T13" fmla="*/ 454709 h 21600"/>
              <a:gd name="T14" fmla="*/ 108950031 w 21600"/>
              <a:gd name="T15" fmla="*/ 957108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BA8CD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" name="Puzzle4"/>
          <p:cNvSpPr>
            <a:spLocks noEditPoints="1" noChangeArrowheads="1"/>
          </p:cNvSpPr>
          <p:nvPr/>
        </p:nvSpPr>
        <p:spPr bwMode="auto">
          <a:xfrm>
            <a:off x="2700338" y="4735513"/>
            <a:ext cx="2097087" cy="3517900"/>
          </a:xfrm>
          <a:custGeom>
            <a:avLst/>
            <a:gdLst>
              <a:gd name="T0" fmla="*/ 78295807 w 21600"/>
              <a:gd name="T1" fmla="*/ 307578110 h 21600"/>
              <a:gd name="T2" fmla="*/ 4269611 w 21600"/>
              <a:gd name="T3" fmla="*/ 449388273 h 21600"/>
              <a:gd name="T4" fmla="*/ 108390766 w 21600"/>
              <a:gd name="T5" fmla="*/ 573077592 h 21600"/>
              <a:gd name="T6" fmla="*/ 197176835 w 21600"/>
              <a:gd name="T7" fmla="*/ 444427058 h 21600"/>
              <a:gd name="T8" fmla="*/ 131689977 w 21600"/>
              <a:gd name="T9" fmla="*/ 288873476 h 21600"/>
              <a:gd name="T10" fmla="*/ 198241883 w 21600"/>
              <a:gd name="T11" fmla="*/ 125121927 h 21600"/>
              <a:gd name="T12" fmla="*/ 104639506 w 21600"/>
              <a:gd name="T13" fmla="*/ 291855 h 21600"/>
              <a:gd name="T14" fmla="*/ 4269611 w 21600"/>
              <a:gd name="T15" fmla="*/ 1251219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" name="Puzzle2"/>
          <p:cNvSpPr>
            <a:spLocks noEditPoints="1" noChangeArrowheads="1"/>
          </p:cNvSpPr>
          <p:nvPr/>
        </p:nvSpPr>
        <p:spPr bwMode="auto">
          <a:xfrm>
            <a:off x="4067175" y="4781550"/>
            <a:ext cx="3478213" cy="275113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3" name="Puzzle1"/>
          <p:cNvSpPr>
            <a:spLocks noEditPoints="1" noChangeArrowheads="1"/>
          </p:cNvSpPr>
          <p:nvPr/>
        </p:nvSpPr>
        <p:spPr bwMode="auto">
          <a:xfrm>
            <a:off x="1979613" y="-468313"/>
            <a:ext cx="3521075" cy="209708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4" name="Puzzle3"/>
          <p:cNvSpPr>
            <a:spLocks noEditPoints="1" noChangeArrowheads="1"/>
          </p:cNvSpPr>
          <p:nvPr/>
        </p:nvSpPr>
        <p:spPr bwMode="auto">
          <a:xfrm>
            <a:off x="665163" y="-1392238"/>
            <a:ext cx="2178050" cy="3021013"/>
          </a:xfrm>
          <a:custGeom>
            <a:avLst/>
            <a:gdLst>
              <a:gd name="T0" fmla="*/ 105704484 w 21600"/>
              <a:gd name="T1" fmla="*/ 309260290 h 21600"/>
              <a:gd name="T2" fmla="*/ 209059096 w 21600"/>
              <a:gd name="T3" fmla="*/ 412608268 h 21600"/>
              <a:gd name="T4" fmla="*/ 134076121 w 21600"/>
              <a:gd name="T5" fmla="*/ 270030562 h 21600"/>
              <a:gd name="T6" fmla="*/ 209059096 w 21600"/>
              <a:gd name="T7" fmla="*/ 137451321 h 21600"/>
              <a:gd name="T8" fmla="*/ 106813298 w 21600"/>
              <a:gd name="T9" fmla="*/ 1017494 h 21600"/>
              <a:gd name="T10" fmla="*/ 7039539 w 21600"/>
              <a:gd name="T11" fmla="*/ 133088057 h 21600"/>
              <a:gd name="T12" fmla="*/ 82032619 w 21600"/>
              <a:gd name="T13" fmla="*/ 264649944 h 21600"/>
              <a:gd name="T14" fmla="*/ 7039539 w 21600"/>
              <a:gd name="T15" fmla="*/ 4126082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5" name="Puzzle3"/>
          <p:cNvSpPr>
            <a:spLocks noEditPoints="1" noChangeArrowheads="1"/>
          </p:cNvSpPr>
          <p:nvPr/>
        </p:nvSpPr>
        <p:spPr bwMode="auto">
          <a:xfrm>
            <a:off x="8748713" y="-1395413"/>
            <a:ext cx="2179637" cy="3021013"/>
          </a:xfrm>
          <a:custGeom>
            <a:avLst/>
            <a:gdLst>
              <a:gd name="T0" fmla="*/ 105781504 w 21600"/>
              <a:gd name="T1" fmla="*/ 309260290 h 21600"/>
              <a:gd name="T2" fmla="*/ 209211423 w 21600"/>
              <a:gd name="T3" fmla="*/ 412608268 h 21600"/>
              <a:gd name="T4" fmla="*/ 134173814 w 21600"/>
              <a:gd name="T5" fmla="*/ 270030562 h 21600"/>
              <a:gd name="T6" fmla="*/ 209211423 w 21600"/>
              <a:gd name="T7" fmla="*/ 137451321 h 21600"/>
              <a:gd name="T8" fmla="*/ 106891126 w 21600"/>
              <a:gd name="T9" fmla="*/ 1017494 h 21600"/>
              <a:gd name="T10" fmla="*/ 7044668 w 21600"/>
              <a:gd name="T11" fmla="*/ 133088057 h 21600"/>
              <a:gd name="T12" fmla="*/ 82092390 w 21600"/>
              <a:gd name="T13" fmla="*/ 264649944 h 21600"/>
              <a:gd name="T14" fmla="*/ 7044668 w 21600"/>
              <a:gd name="T15" fmla="*/ 4126082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6" name="Puzzle1"/>
          <p:cNvSpPr>
            <a:spLocks noEditPoints="1" noChangeArrowheads="1"/>
          </p:cNvSpPr>
          <p:nvPr/>
        </p:nvSpPr>
        <p:spPr bwMode="auto">
          <a:xfrm>
            <a:off x="-2052638" y="-468313"/>
            <a:ext cx="3521076" cy="2097088"/>
          </a:xfrm>
          <a:custGeom>
            <a:avLst/>
            <a:gdLst>
              <a:gd name="T0" fmla="*/ 444822098 w 21600"/>
              <a:gd name="T1" fmla="*/ 198734210 h 21600"/>
              <a:gd name="T2" fmla="*/ 451093197 w 21600"/>
              <a:gd name="T3" fmla="*/ 4912234 h 21600"/>
              <a:gd name="T4" fmla="*/ 125554719 w 21600"/>
              <a:gd name="T5" fmla="*/ 8070779 h 21600"/>
              <a:gd name="T6" fmla="*/ 133924933 w 21600"/>
              <a:gd name="T7" fmla="*/ 198036443 h 21600"/>
              <a:gd name="T8" fmla="*/ 287274462 w 21600"/>
              <a:gd name="T9" fmla="*/ 121486351 h 21600"/>
              <a:gd name="T10" fmla="*/ 288177878 w 21600"/>
              <a:gd name="T11" fmla="*/ 82160019 h 21600"/>
              <a:gd name="T12" fmla="*/ 573964034 w 21600"/>
              <a:gd name="T13" fmla="*/ 94285164 h 21600"/>
              <a:gd name="T14" fmla="*/ 1487981 w 21600"/>
              <a:gd name="T15" fmla="*/ 9428516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7" name="Puzzle1"/>
          <p:cNvSpPr>
            <a:spLocks noEditPoints="1" noChangeArrowheads="1"/>
          </p:cNvSpPr>
          <p:nvPr/>
        </p:nvSpPr>
        <p:spPr bwMode="auto">
          <a:xfrm>
            <a:off x="-2044700" y="3490913"/>
            <a:ext cx="3521075" cy="2098675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8" name="Puzzle3"/>
          <p:cNvSpPr>
            <a:spLocks noEditPoints="1" noChangeArrowheads="1"/>
          </p:cNvSpPr>
          <p:nvPr/>
        </p:nvSpPr>
        <p:spPr bwMode="auto">
          <a:xfrm>
            <a:off x="8748713" y="2565400"/>
            <a:ext cx="2179637" cy="30210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dirty="0">
              <a:solidFill>
                <a:srgbClr val="FFC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9" name="Puzzle2"/>
          <p:cNvSpPr>
            <a:spLocks noEditPoints="1" noChangeArrowheads="1"/>
          </p:cNvSpPr>
          <p:nvPr/>
        </p:nvSpPr>
        <p:spPr bwMode="auto">
          <a:xfrm>
            <a:off x="8101013" y="4781550"/>
            <a:ext cx="3476625" cy="275113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90" name="Puzzle2"/>
          <p:cNvSpPr>
            <a:spLocks noEditPoints="1" noChangeArrowheads="1"/>
          </p:cNvSpPr>
          <p:nvPr/>
        </p:nvSpPr>
        <p:spPr bwMode="auto">
          <a:xfrm>
            <a:off x="8101013" y="820738"/>
            <a:ext cx="3476625" cy="2752725"/>
          </a:xfrm>
          <a:custGeom>
            <a:avLst/>
            <a:gdLst>
              <a:gd name="T0" fmla="*/ 285051 w 21600"/>
              <a:gd name="T1" fmla="*/ 217371081 h 21600"/>
              <a:gd name="T2" fmla="*/ 108900289 w 21600"/>
              <a:gd name="T3" fmla="*/ 343626998 h 21600"/>
              <a:gd name="T4" fmla="*/ 269529360 w 21600"/>
              <a:gd name="T5" fmla="*/ 225863999 h 21600"/>
              <a:gd name="T6" fmla="*/ 435937875 w 21600"/>
              <a:gd name="T7" fmla="*/ 344097765 h 21600"/>
              <a:gd name="T8" fmla="*/ 559791630 w 21600"/>
              <a:gd name="T9" fmla="*/ 244928142 h 21600"/>
              <a:gd name="T10" fmla="*/ 437700008 w 21600"/>
              <a:gd name="T11" fmla="*/ 93193885 h 21600"/>
              <a:gd name="T12" fmla="*/ 279895815 w 21600"/>
              <a:gd name="T13" fmla="*/ 454709 h 21600"/>
              <a:gd name="T14" fmla="*/ 108900289 w 21600"/>
              <a:gd name="T15" fmla="*/ 957108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" name="文字方塊 90"/>
          <p:cNvSpPr txBox="1">
            <a:spLocks noChangeArrowheads="1"/>
          </p:cNvSpPr>
          <p:nvPr/>
        </p:nvSpPr>
        <p:spPr bwMode="auto">
          <a:xfrm>
            <a:off x="5148263" y="3068638"/>
            <a:ext cx="1079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000" i="1">
                <a:solidFill>
                  <a:schemeClr val="bg1"/>
                </a:solidFill>
              </a:rPr>
              <a:t>?</a:t>
            </a:r>
            <a:endParaRPr lang="zh-TW" altLang="en-US" sz="13000" i="1">
              <a:solidFill>
                <a:schemeClr val="bg1"/>
              </a:solidFill>
            </a:endParaRPr>
          </a:p>
        </p:txBody>
      </p:sp>
      <p:sp>
        <p:nvSpPr>
          <p:cNvPr id="62" name="圓角矩形圖說文字 61"/>
          <p:cNvSpPr/>
          <p:nvPr/>
        </p:nvSpPr>
        <p:spPr>
          <a:xfrm>
            <a:off x="4356100" y="5805488"/>
            <a:ext cx="3744913" cy="792162"/>
          </a:xfrm>
          <a:prstGeom prst="wedgeRoundRectCallout">
            <a:avLst>
              <a:gd name="adj1" fmla="val -24657"/>
              <a:gd name="adj2" fmla="val -14464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4356100" y="5970588"/>
            <a:ext cx="41767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000" b="1" dirty="0">
                <a:latin typeface="+mj-ea"/>
                <a:ea typeface="+mj-ea"/>
              </a:rPr>
              <a:t>無法被滿足的缺口</a:t>
            </a:r>
            <a:r>
              <a:rPr lang="en-US" altLang="zh-TW" sz="3000" b="1" dirty="0">
                <a:latin typeface="+mj-ea"/>
                <a:ea typeface="+mj-ea"/>
              </a:rPr>
              <a:t>...</a:t>
            </a:r>
            <a:endParaRPr lang="zh-TW" altLang="en-US" sz="3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24" grpId="0"/>
      <p:bldP spid="70" grpId="0" animBg="1"/>
      <p:bldP spid="71" grpId="0"/>
      <p:bldP spid="45" grpId="0"/>
      <p:bldP spid="73" grpId="0"/>
      <p:bldP spid="46" grpId="0"/>
      <p:bldP spid="43" grpId="0"/>
      <p:bldP spid="74" grpId="0" animBg="1"/>
      <p:bldP spid="75" grpId="0" animBg="1"/>
      <p:bldP spid="76" grpId="0"/>
      <p:bldP spid="79" grpId="0" animBg="1"/>
      <p:bldP spid="80" grpId="0" animBg="1"/>
      <p:bldP spid="81" grpId="0" animBg="1"/>
      <p:bldP spid="84" grpId="0" animBg="1"/>
      <p:bldP spid="85" grpId="0" animBg="1"/>
      <p:bldP spid="86" grpId="0" animBg="1"/>
      <p:bldP spid="90" grpId="0" animBg="1"/>
      <p:bldP spid="91" grpId="0"/>
      <p:bldP spid="62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dministrator\桌面\puzzle_cook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525303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許多次</a:t>
            </a:r>
            <a:r>
              <a:rPr kumimoji="0" lang="en-US" altLang="zh-TW" sz="3200" dirty="0">
                <a:solidFill>
                  <a:srgbClr val="FF0000"/>
                </a:solidFill>
                <a:latin typeface="標楷體"/>
                <a:ea typeface="+mn-ea"/>
              </a:rPr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bg1"/>
                </a:solidFill>
                <a:latin typeface="標楷體"/>
                <a:ea typeface="+mn-ea"/>
              </a:rPr>
              <a:t>  我們</a:t>
            </a:r>
            <a:r>
              <a:rPr kumimoji="0"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+mn-ea"/>
              </a:rPr>
              <a:t>得到了</a:t>
            </a:r>
            <a:r>
              <a:rPr kumimoji="0" lang="zh-TW" altLang="en-US" sz="3200" dirty="0">
                <a:solidFill>
                  <a:schemeClr val="bg1"/>
                </a:solidFill>
                <a:latin typeface="標楷體"/>
                <a:ea typeface="+mn-ea"/>
              </a:rPr>
              <a:t>想要的事物後，</a:t>
            </a:r>
            <a:r>
              <a:rPr kumimoji="0" lang="zh-TW" altLang="en-US" sz="4000" b="1" i="1" dirty="0">
                <a:solidFill>
                  <a:srgbClr val="FFFF00"/>
                </a:solidFill>
                <a:latin typeface="標楷體"/>
                <a:ea typeface="+mn-ea"/>
              </a:rPr>
              <a:t>仍感覺不滿足</a:t>
            </a:r>
            <a:r>
              <a:rPr kumimoji="0" lang="zh-TW" altLang="en-US" sz="3600" dirty="0">
                <a:solidFill>
                  <a:schemeClr val="bg1"/>
                </a:solidFill>
                <a:latin typeface="標楷體"/>
                <a:ea typeface="+mn-ea"/>
              </a:rPr>
              <a:t>。</a:t>
            </a:r>
            <a:endParaRPr kumimoji="0" lang="en-US" altLang="zh-TW" sz="3600" dirty="0">
              <a:solidFill>
                <a:schemeClr val="bg1"/>
              </a:solidFill>
              <a:latin typeface="標楷體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Documents and Settings\Administrator\桌面\images (1)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32040" y="1628800"/>
            <a:ext cx="3952780" cy="30963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圖片 11" descr="images (3)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51520" y="1646837"/>
            <a:ext cx="4032448" cy="372637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圖片 8" descr="angevi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156663"/>
            <a:ext cx="3888432" cy="428856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文字方塊 2"/>
          <p:cNvSpPr txBox="1"/>
          <p:nvPr/>
        </p:nvSpPr>
        <p:spPr>
          <a:xfrm>
            <a:off x="1116013" y="836613"/>
            <a:ext cx="78613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FFC000"/>
                </a:solidFill>
                <a:latin typeface="+mj-ea"/>
                <a:ea typeface="+mj-ea"/>
              </a:rPr>
              <a:t>大量的財富、超人的智慧、無上的權利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6538" y="188913"/>
            <a:ext cx="339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所羅門王</a:t>
            </a:r>
            <a:r>
              <a:rPr kumimoji="0"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的故事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3528" y="5192032"/>
            <a:ext cx="8640960" cy="147732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列王記上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4:26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    所羅門有套車的馬四萬廄，還有馬兵一萬二千。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1300" y="5192032"/>
            <a:ext cx="7911140" cy="147732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列王記上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10:23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     所羅門王的財寶與智慧，勝過地上的列王。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2816" y="5192032"/>
            <a:ext cx="8101632" cy="147732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列王記上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11:3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    所羅門有妃七百，都是公主，還有嬪三百；</a:t>
            </a:r>
          </a:p>
        </p:txBody>
      </p:sp>
      <p:pic>
        <p:nvPicPr>
          <p:cNvPr id="10" name="圖片 9" descr="Img329620381.jpg"/>
          <p:cNvPicPr>
            <a:picLocks noChangeAspect="1"/>
          </p:cNvPicPr>
          <p:nvPr/>
        </p:nvPicPr>
        <p:blipFill>
          <a:blip r:embed="rId7" cstate="print">
            <a:grayscl/>
            <a:lum bright="10000"/>
          </a:blip>
          <a:srcRect l="7769" t="17334" b="14000"/>
          <a:stretch>
            <a:fillRect/>
          </a:stretch>
        </p:blipFill>
        <p:spPr>
          <a:xfrm>
            <a:off x="2699792" y="3861048"/>
            <a:ext cx="6048672" cy="15841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496" y="4149080"/>
            <a:ext cx="9036496" cy="21698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傳道書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2:11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後來，我轉看我手所作的一切工，和我工作中的勞碌；誰知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都是虛空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，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都是捕風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；在日光之下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毫無益處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。</a:t>
            </a:r>
          </a:p>
        </p:txBody>
      </p:sp>
      <p:pic>
        <p:nvPicPr>
          <p:cNvPr id="19466" name="Picture 10" descr="C:\Documents and Settings\Administrator\桌面\after-war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323527" y="908720"/>
            <a:ext cx="864096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6024" y="3933056"/>
            <a:ext cx="8748464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詩篇</a:t>
            </a:r>
            <a:r>
              <a:rPr kumimoji="0" lang="en-US" altLang="zh-TW" sz="3000" b="1" dirty="0">
                <a:latin typeface="Candara" pitchFamily="34" charset="0"/>
                <a:ea typeface="標楷體" pitchFamily="65" charset="-120"/>
              </a:rPr>
              <a:t>90:10</a:t>
            </a:r>
          </a:p>
          <a:p>
            <a:pPr>
              <a:lnSpc>
                <a:spcPct val="150000"/>
              </a:lnSpc>
              <a:defRPr/>
            </a:pP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我們一生的年日是七十歲，若是強壯可到八十歲；但其中所矜誇的，不過是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勞苦愁煩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，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轉眼成空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，我們便</a:t>
            </a:r>
            <a:r>
              <a:rPr kumimoji="0" lang="zh-TW" altLang="en-US" sz="3000" b="1" dirty="0">
                <a:latin typeface="Candara" pitchFamily="34" charset="0"/>
                <a:ea typeface="標楷體" pitchFamily="65" charset="-120"/>
              </a:rPr>
              <a:t>如飛而去</a:t>
            </a:r>
            <a:r>
              <a:rPr kumimoji="0" lang="zh-TW" altLang="en-US" sz="3000" dirty="0">
                <a:latin typeface="Candara" pitchFamily="34" charset="0"/>
                <a:ea typeface="標楷體" pitchFamily="65" charset="-120"/>
              </a:rPr>
              <a:t>。</a:t>
            </a:r>
          </a:p>
        </p:txBody>
      </p:sp>
      <p:pic>
        <p:nvPicPr>
          <p:cNvPr id="19468" name="Picture 12" descr="C:\Documents and Settings\Administrator\桌面\pcgrounds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t="6115" b="19756"/>
          <a:stretch>
            <a:fillRect/>
          </a:stretch>
        </p:blipFill>
        <p:spPr bwMode="auto">
          <a:xfrm>
            <a:off x="323528" y="836712"/>
            <a:ext cx="86409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43767" y="4365104"/>
            <a:ext cx="8748713" cy="1569660"/>
          </a:xfrm>
          <a:prstGeom prst="rect">
            <a:avLst/>
          </a:prstGeom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所羅門王的故事，給我們看見</a:t>
            </a:r>
            <a:r>
              <a:rPr kumimoji="0" lang="zh-TW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人生的苦短</a:t>
            </a:r>
            <a:r>
              <a:rPr kumimoji="0" lang="zh-TW" altLang="en-US" sz="3200" b="1" dirty="0">
                <a:solidFill>
                  <a:srgbClr val="FFFF00"/>
                </a:solidFill>
                <a:latin typeface="+mj-ea"/>
                <a:ea typeface="+mj-ea"/>
              </a:rPr>
              <a:t>、</a:t>
            </a:r>
            <a:r>
              <a:rPr kumimoji="0" lang="zh-TW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有限</a:t>
            </a:r>
            <a:r>
              <a:rPr kumimoji="0" lang="zh-TW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，</a:t>
            </a:r>
            <a:r>
              <a:rPr kumimoji="0"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以及</a:t>
            </a:r>
            <a:r>
              <a:rPr kumimoji="0" lang="zh-TW" altLang="en-US" sz="3200" b="1" dirty="0">
                <a:solidFill>
                  <a:srgbClr val="FFFF00"/>
                </a:solidFill>
                <a:latin typeface="+mj-ea"/>
                <a:ea typeface="+mj-ea"/>
              </a:rPr>
              <a:t>對事物的不滿足，滿了</a:t>
            </a:r>
            <a:r>
              <a:rPr kumimoji="0" lang="zh-TW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虛空的虛空</a:t>
            </a:r>
            <a:r>
              <a:rPr kumimoji="0" lang="en-US" altLang="zh-TW" sz="3200" b="1" dirty="0">
                <a:solidFill>
                  <a:srgbClr val="FFFF00"/>
                </a:solidFill>
                <a:latin typeface="+mj-ea"/>
                <a:ea typeface="+mj-ea"/>
              </a:rPr>
              <a:t>…</a:t>
            </a:r>
            <a:endParaRPr kumimoji="0" lang="zh-TW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9465" name="Picture 9" descr="C:\Documents and Settings\Administrator\桌面\oldman.jp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20000"/>
          </a:blip>
          <a:srcRect b="11607"/>
          <a:stretch>
            <a:fillRect/>
          </a:stretch>
        </p:blipFill>
        <p:spPr bwMode="auto">
          <a:xfrm>
            <a:off x="2568130" y="620688"/>
            <a:ext cx="4236118" cy="37444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6538" y="188913"/>
            <a:ext cx="396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所羅門王</a:t>
            </a:r>
            <a:r>
              <a:rPr kumimoji="0"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的結局</a:t>
            </a:r>
            <a:r>
              <a:rPr kumimoji="0" lang="en-US" altLang="zh-TW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...</a:t>
            </a:r>
            <a:endParaRPr kumimoji="0"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12893</TotalTime>
  <Words>2288</Words>
  <Application>Microsoft Office PowerPoint</Application>
  <PresentationFormat>如螢幕大小 (4:3)</PresentationFormat>
  <Paragraphs>157</Paragraphs>
  <Slides>17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波形</vt:lpstr>
      <vt:lpstr>PowerPoint 簡報</vt:lpstr>
      <vt:lpstr>PowerPoint 簡報</vt:lpstr>
      <vt:lpstr>追尋永遠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追尋永恆</dc:title>
  <dc:creator>user</dc:creator>
  <cp:lastModifiedBy>sdlu1994</cp:lastModifiedBy>
  <cp:revision>82</cp:revision>
  <dcterms:created xsi:type="dcterms:W3CDTF">2014-07-31T00:22:44Z</dcterms:created>
  <dcterms:modified xsi:type="dcterms:W3CDTF">2014-08-23T10:21:23Z</dcterms:modified>
</cp:coreProperties>
</file>