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4"/>
  </p:notesMasterIdLst>
  <p:handoutMasterIdLst>
    <p:handoutMasterId r:id="rId15"/>
  </p:handoutMasterIdLst>
  <p:sldIdLst>
    <p:sldId id="343" r:id="rId2"/>
    <p:sldId id="347" r:id="rId3"/>
    <p:sldId id="345" r:id="rId4"/>
    <p:sldId id="381" r:id="rId5"/>
    <p:sldId id="382" r:id="rId6"/>
    <p:sldId id="383" r:id="rId7"/>
    <p:sldId id="385" r:id="rId8"/>
    <p:sldId id="386" r:id="rId9"/>
    <p:sldId id="387" r:id="rId10"/>
    <p:sldId id="374" r:id="rId11"/>
    <p:sldId id="375" r:id="rId12"/>
    <p:sldId id="331" r:id="rId13"/>
  </p:sldIdLst>
  <p:sldSz cx="9144000" cy="6858000" type="screen4x3"/>
  <p:notesSz cx="6953250" cy="923448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66"/>
    <a:srgbClr val="B8BB45"/>
    <a:srgbClr val="FF5050"/>
    <a:srgbClr val="99FF66"/>
    <a:srgbClr val="FF3300"/>
    <a:srgbClr val="99CC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4" autoAdjust="0"/>
    <p:restoredTop sz="80880" autoAdjust="0"/>
  </p:normalViewPr>
  <p:slideViewPr>
    <p:cSldViewPr showGuides="1">
      <p:cViewPr varScale="1">
        <p:scale>
          <a:sx n="46" d="100"/>
          <a:sy n="46" d="100"/>
        </p:scale>
        <p:origin x="-658" y="-82"/>
      </p:cViewPr>
      <p:guideLst>
        <p:guide orient="horz" pos="432"/>
        <p:guide pos="528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782"/>
    </p:cViewPr>
  </p:notesTextViewPr>
  <p:sorterViewPr>
    <p:cViewPr>
      <p:scale>
        <a:sx n="100" d="100"/>
        <a:sy n="100" d="100"/>
      </p:scale>
      <p:origin x="0" y="5472"/>
    </p:cViewPr>
  </p:sorterViewPr>
  <p:notesViewPr>
    <p:cSldViewPr showGuides="1">
      <p:cViewPr varScale="1">
        <p:scale>
          <a:sx n="55" d="100"/>
          <a:sy n="55" d="100"/>
        </p:scale>
        <p:origin x="-1878" y="-84"/>
      </p:cViewPr>
      <p:guideLst>
        <p:guide orient="horz" pos="2908"/>
        <p:guide pos="219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zh-TW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zh-TW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zh-TW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40175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0984985A-37A0-4B72-AB57-8B5C7B16A600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67310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zh-CN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0175" y="0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endParaRPr lang="en-US" altLang="zh-CN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01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7100" y="4386263"/>
            <a:ext cx="5099050" cy="41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defTabSz="925513">
              <a:defRPr sz="1200"/>
            </a:lvl1pPr>
          </a:lstStyle>
          <a:p>
            <a:endParaRPr lang="en-US" altLang="zh-CN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0175" y="8772525"/>
            <a:ext cx="3013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501" tIns="46250" rIns="92501" bIns="46250" numCol="1" anchor="b" anchorCtr="0" compatLnSpc="1">
            <a:prstTxWarp prst="textNoShape">
              <a:avLst/>
            </a:prstTxWarp>
          </a:bodyPr>
          <a:lstStyle>
            <a:lvl1pPr algn="r" defTabSz="925513">
              <a:defRPr sz="1200"/>
            </a:lvl1pPr>
          </a:lstStyle>
          <a:p>
            <a:fld id="{9023776C-8761-4BCA-9019-C639CB909BB1}" type="slidenum">
              <a:rPr lang="zh-CN" altLang="en-US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406914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421DCD-CF89-4B9B-A8F2-7703BEB27D6A}" type="slidenum">
              <a:rPr lang="zh-CN" altLang="en-US"/>
              <a:pPr/>
              <a:t>1</a:t>
            </a:fld>
            <a:endParaRPr lang="en-US" altLang="zh-CN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6263"/>
            <a:ext cx="5099050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01" tIns="46250" rIns="92501" bIns="46250"/>
          <a:lstStyle/>
          <a:p>
            <a:r>
              <a:rPr lang="zh-TW" altLang="en-US" dirty="0" smtClean="0"/>
              <a:t>親愛的同學與朋友們，歡迎你們來到這裡，今天要與大家分享一個我們在座的每一位都需要的主題：基督的救贖。</a:t>
            </a:r>
            <a:endParaRPr lang="en-US" altLang="zh-TW" dirty="0" smtClean="0"/>
          </a:p>
          <a:p>
            <a:r>
              <a:rPr lang="zh-TW" altLang="en-US" dirty="0" smtClean="0"/>
              <a:t>為什麼每一個人都需要呢？有人可能會說，只有基督徒才需要吧！</a:t>
            </a:r>
            <a:endParaRPr lang="en-US" altLang="zh-TW" dirty="0" smtClean="0"/>
          </a:p>
          <a:p>
            <a:r>
              <a:rPr lang="zh-TW" altLang="en-US" dirty="0" smtClean="0"/>
              <a:t>沒有問題，那現在由我帶你們來看為什麼每一個人都需要！</a:t>
            </a:r>
            <a:endParaRPr lang="zh-TW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dirty="0" smtClean="0">
                <a:latin typeface="+mj-ea"/>
              </a:rPr>
              <a:t>現在你該作甚麼？</a:t>
            </a:r>
            <a:endParaRPr lang="en-US" altLang="zh-TW" dirty="0" smtClean="0"/>
          </a:p>
          <a:p>
            <a:r>
              <a:rPr lang="zh-TW" altLang="en-US" dirty="0" smtClean="0"/>
              <a:t>第一，悔改</a:t>
            </a:r>
            <a:r>
              <a:rPr lang="zh-TW" altLang="en-US" sz="12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/>
                <a:ea typeface="華康中黑體" pitchFamily="49" charset="-120"/>
              </a:rPr>
              <a:t>—</a:t>
            </a:r>
            <a:r>
              <a:rPr lang="zh-TW" altLang="en-US" dirty="0" smtClean="0"/>
              <a:t>心轉向神</a:t>
            </a:r>
          </a:p>
          <a:p>
            <a:r>
              <a:rPr lang="zh-TW" altLang="en-US" dirty="0" smtClean="0"/>
              <a:t>悔改不是痛改前非，悔改不是改過自新，悔改乃是“心思轉變”。以前您是背著神作人，背著神作好人，背著神作壞人，您的心思是背著神的。</a:t>
            </a:r>
          </a:p>
          <a:p>
            <a:r>
              <a:rPr lang="zh-TW" altLang="en-US" dirty="0" smtClean="0"/>
              <a:t>現在請聽主耶穌的話：</a:t>
            </a:r>
          </a:p>
          <a:p>
            <a:r>
              <a:rPr lang="zh-TW" altLang="en-US" dirty="0" smtClean="0"/>
              <a:t>“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你們要悔改，因為諸天的國已經臨近了</a:t>
            </a:r>
            <a:r>
              <a:rPr lang="zh-TW" altLang="en-US" dirty="0" smtClean="0"/>
              <a:t>。” 馬太福音四章十七節</a:t>
            </a:r>
          </a:p>
          <a:p>
            <a:r>
              <a:rPr lang="zh-TW" altLang="en-US" dirty="0" smtClean="0"/>
              <a:t>二、 相信</a:t>
            </a:r>
            <a:r>
              <a:rPr lang="zh-TW" altLang="en-US" sz="12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/>
                <a:ea typeface="華康中黑體" pitchFamily="49" charset="-120"/>
              </a:rPr>
              <a:t>—</a:t>
            </a:r>
            <a:r>
              <a:rPr lang="zh-TW" altLang="en-US" dirty="0" smtClean="0"/>
              <a:t>接受</a:t>
            </a:r>
          </a:p>
          <a:p>
            <a:r>
              <a:rPr lang="zh-TW" altLang="en-US" dirty="0" smtClean="0"/>
              <a:t>相信不是點頭，不是同意，不是欣賞。</a:t>
            </a:r>
          </a:p>
          <a:p>
            <a:r>
              <a:rPr lang="zh-TW" altLang="en-US" dirty="0" smtClean="0"/>
              <a:t>人若送您一隻手錶，你點頭、同意、欣賞都不夠。你需要的就是接受。相信就是接受。請讀以下經文：</a:t>
            </a:r>
          </a:p>
          <a:p>
            <a:r>
              <a:rPr lang="zh-TW" altLang="en-US" dirty="0" smtClean="0"/>
              <a:t>“凡接受祂的，就是信入祂名的人，祂就賜祂們權柄，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成為</a:t>
            </a:r>
            <a:r>
              <a:rPr lang="zh-TW" altLang="en-US" dirty="0" smtClean="0"/>
              <a:t>神的兒女。”約翰福音一章十二節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2947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三、承認</a:t>
            </a:r>
            <a:r>
              <a:rPr lang="en-US" altLang="zh-TW" dirty="0" smtClean="0"/>
              <a:t>―</a:t>
            </a:r>
            <a:r>
              <a:rPr lang="zh-TW" altLang="en-US" dirty="0" smtClean="0"/>
              <a:t>求告</a:t>
            </a:r>
          </a:p>
          <a:p>
            <a:r>
              <a:rPr lang="zh-TW" altLang="en-US" dirty="0" smtClean="0"/>
              <a:t>作基督徒是公開作的，神要求“心”相信，“口”承認。若心裏不信，不能得救。若口裏不承認，也不能得救。但是：</a:t>
            </a:r>
          </a:p>
          <a:p>
            <a:r>
              <a:rPr lang="zh-TW" altLang="en-US" dirty="0" smtClean="0"/>
              <a:t>　“</a:t>
            </a:r>
            <a:r>
              <a:rPr lang="zh-TW" altLang="en-US" sz="1200" dirty="0" smtClean="0">
                <a:latin typeface="華康中黑體" pitchFamily="49" charset="-120"/>
                <a:ea typeface="華康中黑體" pitchFamily="49" charset="-120"/>
              </a:rPr>
              <a:t>你若口裏認耶穌為主，心裏信神叫祂從死人中復活，就必得救。</a:t>
            </a:r>
            <a:r>
              <a:rPr lang="zh-TW" altLang="en-US" dirty="0" smtClean="0"/>
              <a:t>”羅馬書十章九節</a:t>
            </a:r>
          </a:p>
          <a:p>
            <a:r>
              <a:rPr lang="zh-TW" altLang="en-US" dirty="0" smtClean="0"/>
              <a:t>四、受浸</a:t>
            </a:r>
            <a:r>
              <a:rPr lang="en-US" altLang="zh-TW" dirty="0" smtClean="0"/>
              <a:t>―</a:t>
            </a:r>
            <a:r>
              <a:rPr lang="zh-TW" altLang="en-US" dirty="0" smtClean="0"/>
              <a:t>見證</a:t>
            </a:r>
          </a:p>
          <a:p>
            <a:r>
              <a:rPr lang="zh-TW" altLang="en-US" dirty="0" smtClean="0"/>
              <a:t>受浸是在人面前作見證。所有相信的人都應該受浸，好叫他們不但在神面前得救，也能在人面前得救。</a:t>
            </a:r>
          </a:p>
          <a:p>
            <a:r>
              <a:rPr lang="zh-TW" altLang="en-US" dirty="0" smtClean="0"/>
              <a:t>主耶穌說：</a:t>
            </a:r>
          </a:p>
          <a:p>
            <a:r>
              <a:rPr lang="zh-TW" altLang="en-US" dirty="0" smtClean="0"/>
              <a:t>“信而受浸的必然得救，不信的必被定罪。”馬可福音十六章十六節</a:t>
            </a:r>
            <a:endParaRPr lang="en-US" altLang="zh-TW" dirty="0" smtClean="0"/>
          </a:p>
          <a:p>
            <a:endParaRPr lang="zh-TW" altLang="en-US" dirty="0" smtClean="0"/>
          </a:p>
          <a:p>
            <a:r>
              <a:rPr lang="zh-TW" altLang="en-US" dirty="0" smtClean="0"/>
              <a:t>藉著受浸，神把我們從撒但的國度，遷入神的國度裏。</a:t>
            </a:r>
            <a:endParaRPr lang="en-US" altLang="zh-TW" dirty="0" smtClean="0"/>
          </a:p>
          <a:p>
            <a:r>
              <a:rPr lang="zh-TW" altLang="en-US" dirty="0" smtClean="0"/>
              <a:t>所以主耶穌又說：</a:t>
            </a:r>
          </a:p>
          <a:p>
            <a:r>
              <a:rPr lang="zh-TW" altLang="en-US" dirty="0" smtClean="0"/>
              <a:t>“我實實在在的告訴你，人若不是從水和靈生的，就不能進神的國。”約翰福音三章五節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117347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637F06-95D0-41D7-9F4F-B1D843CA7B84}" type="slidenum">
              <a:rPr lang="zh-CN" altLang="en-US"/>
              <a:pPr/>
              <a:t>12</a:t>
            </a:fld>
            <a:endParaRPr lang="en-US" altLang="zh-CN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宇宙中最奧秘的問題，答案竟是如此的簡單！</a:t>
            </a:r>
            <a:endParaRPr lang="en-US" altLang="zh-TW" sz="1200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ln w="11430"/>
                <a:solidFill>
                  <a:srgbClr val="FFFF00"/>
                </a:solidFill>
                <a:effectLst/>
                <a:latin typeface="+mj-ea"/>
                <a:ea typeface="+mn-ea"/>
                <a:cs typeface="+mn-cs"/>
              </a:rPr>
              <a:t>願你得享永遠的生命</a:t>
            </a:r>
            <a:endParaRPr lang="en-US" altLang="zh-TW" sz="1200" b="0" kern="1200" dirty="0" smtClean="0">
              <a:ln w="11430"/>
              <a:solidFill>
                <a:srgbClr val="FFFF00"/>
              </a:solidFill>
              <a:effectLst/>
              <a:latin typeface="+mj-ea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0" kern="1200" dirty="0" smtClean="0">
              <a:ln w="11430"/>
              <a:solidFill>
                <a:srgbClr val="FFFF00"/>
              </a:solidFill>
              <a:effectLst/>
              <a:latin typeface="+mj-ea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kern="1200" dirty="0" smtClean="0">
                <a:ln w="11430"/>
                <a:solidFill>
                  <a:srgbClr val="FFFF00"/>
                </a:solidFill>
                <a:effectLst/>
                <a:latin typeface="+mj-ea"/>
                <a:ea typeface="+mn-ea"/>
                <a:cs typeface="+mn-cs"/>
              </a:rPr>
              <a:t>現在，請在座的每一位都站起來，讓我帶你們有一些的禱告：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“主耶穌啊！我是一個罪人，我需要你。求你進到我的靈裏，除去我的罪，充滿我，叫我得有神的生命。我現在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願意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接受你作我的救主和生命。我把自己奉獻給你。奉主的名求，阿們！”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願意受浸的，現在就可以與陪伴你的人走到前面來。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讓我們再唱詩歌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kern="1200" dirty="0" smtClean="0">
                <a:ln w="11430"/>
                <a:solidFill>
                  <a:srgbClr val="FFFF00"/>
                </a:solidFill>
                <a:effectLst/>
                <a:latin typeface="+mj-ea"/>
                <a:ea typeface="+mn-ea"/>
                <a:cs typeface="+mn-cs"/>
              </a:rPr>
              <a:t>	</a:t>
            </a:r>
            <a:endParaRPr lang="zh-TW" altLang="en-US" sz="1200" b="0" kern="1200" dirty="0" smtClean="0">
              <a:ln w="11430"/>
              <a:solidFill>
                <a:srgbClr val="FFFF00"/>
              </a:solidFill>
              <a:effectLst/>
              <a:latin typeface="+mj-ea"/>
              <a:ea typeface="+mn-ea"/>
              <a:cs typeface="+mn-cs"/>
            </a:endParaRPr>
          </a:p>
          <a:p>
            <a:endParaRPr lang="zh-TW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E80765-7FD9-48A1-874D-E61ABC96EA0D}" type="slidenum">
              <a:rPr lang="zh-CN" altLang="en-US"/>
              <a:pPr/>
              <a:t>2</a:t>
            </a:fld>
            <a:endParaRPr lang="en-US" altLang="zh-CN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6263"/>
            <a:ext cx="5099050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01" tIns="46250" rIns="92501" bIns="46250"/>
          <a:lstStyle/>
          <a:p>
            <a:r>
              <a:rPr lang="zh-TW" altLang="en-US" dirty="0" smtClean="0">
                <a:latin typeface="新細明體" charset="-120"/>
              </a:rPr>
              <a:t>首先，我們先來看現在的人網路的使用情形：</a:t>
            </a:r>
            <a:r>
              <a:rPr lang="zh-TW" altLang="en-US" dirty="0" smtClean="0">
                <a:latin typeface="新細明體" charset="-120"/>
              </a:rPr>
              <a:t>根據統計</a:t>
            </a:r>
            <a:r>
              <a:rPr lang="zh-TW" altLang="en-US" dirty="0" smtClean="0">
                <a:latin typeface="新細明體" charset="-120"/>
              </a:rPr>
              <a:t>，所有網路使用者，其中就有</a:t>
            </a:r>
            <a:r>
              <a:rPr lang="en-US" altLang="zh-TW" dirty="0" smtClean="0">
                <a:latin typeface="新細明體" charset="-120"/>
              </a:rPr>
              <a:t>5~10%</a:t>
            </a:r>
            <a:r>
              <a:rPr lang="zh-TW" altLang="en-US" dirty="0" smtClean="0">
                <a:latin typeface="新細明體" charset="-120"/>
              </a:rPr>
              <a:t>的人有網路沉迷的情形，像是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沒辦法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控制自己使用網路的時間，一上網便無法停下來，並且上網時間要一次比一次久才能覺得心滿意足，而且若是想要上網時，卻沒有辦法上網，比如找不到有網路 的地方，或是所在地方的網路系統壞掉，他就會變得焦躁不安、易怒、沮喪。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en-US" dirty="0" smtClean="0">
                <a:latin typeface="新細明體" charset="-120"/>
              </a:rPr>
              <a:t> </a:t>
            </a:r>
            <a:endParaRPr lang="en-US" altLang="zh-TW" dirty="0" smtClean="0">
              <a:latin typeface="新細明體" charset="-120"/>
            </a:endParaRPr>
          </a:p>
          <a:p>
            <a:r>
              <a:rPr lang="zh-TW" altLang="en-US" dirty="0" smtClean="0">
                <a:latin typeface="新細明體" charset="-120"/>
              </a:rPr>
              <a:t>另外，台灣網路成癮輔導網調查各種學齡層網路使用情形，其中是以大學生的網路使用率佔最高。 </a:t>
            </a:r>
            <a:endParaRPr lang="en-US" altLang="zh-TW" dirty="0" smtClean="0">
              <a:latin typeface="新細明體" charset="-120"/>
            </a:endParaRPr>
          </a:p>
          <a:p>
            <a:endParaRPr lang="en-US" altLang="zh-TW" dirty="0" smtClean="0">
              <a:latin typeface="新細明體" charset="-120"/>
            </a:endParaRPr>
          </a:p>
          <a:p>
            <a:r>
              <a:rPr lang="zh-TW" altLang="en-US" dirty="0" smtClean="0">
                <a:latin typeface="新細明體" charset="-120"/>
              </a:rPr>
              <a:t>這張圖可以呈現大學生使用網路頻率高的原因：</a:t>
            </a:r>
            <a:endParaRPr lang="en-US" altLang="zh-TW" dirty="0" smtClean="0">
              <a:latin typeface="新細明體" charset="-120"/>
            </a:endParaRPr>
          </a:p>
          <a:p>
            <a:r>
              <a:rPr lang="zh-TW" altLang="en-US" dirty="0" smtClean="0">
                <a:latin typeface="新細明體" charset="-120"/>
              </a:rPr>
              <a:t>有些大學生遇到功課、情感、室友、社團、生活各方面的問題，導致壓力大、心情煩悶，藉著上網去抒解情緒。但是上網時間往往會超過預期很多，嚴重地影響到日常生活作息，只好蹺課。缺課幾次後，雖然也覺得心理不安，想回去上課，卻又發現聽不懂老師在說什麼，跟不上進度，心裡更加焦急不安。這時如果沒有同學可以求助，又只好上網去發洩情緒、抒解焦慮，逃避壓力。</a:t>
            </a:r>
          </a:p>
          <a:p>
            <a:r>
              <a:rPr lang="zh-TW" altLang="en-US" dirty="0" smtClean="0">
                <a:latin typeface="新細明體" charset="-120"/>
              </a:rPr>
              <a:t>久而久之，就導致惡性循環，變成網路沉迷了。</a:t>
            </a:r>
          </a:p>
          <a:p>
            <a:r>
              <a:rPr lang="zh-TW" altLang="en-US" dirty="0" smtClean="0">
                <a:latin typeface="新細明體" charset="-120"/>
              </a:rPr>
              <a:t>有些大學生網路沉迷嚴重到二一，甚至念到大三大四還因此遭到退學。</a:t>
            </a:r>
          </a:p>
          <a:p>
            <a:r>
              <a:rPr lang="zh-TW" altLang="en-US" dirty="0" smtClean="0">
                <a:latin typeface="新細明體" charset="-120"/>
              </a:rPr>
              <a:t>在座的同學或是你們身旁的人，是不是就有類似的經驗呢？</a:t>
            </a:r>
          </a:p>
          <a:p>
            <a:endParaRPr lang="zh-TW" altLang="en-US" dirty="0"/>
          </a:p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1BACBA-9209-48A8-B3D2-F939A93D2360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159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8400" y="692150"/>
            <a:ext cx="4618038" cy="34639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7100" y="4386263"/>
            <a:ext cx="5099050" cy="41560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501" tIns="46250" rIns="92501" bIns="46250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dirty="0" smtClean="0">
                <a:latin typeface="SimSun" pitchFamily="2" charset="-122"/>
              </a:rPr>
              <a:t>聖經中也有提到這樣兩難的情形：</a:t>
            </a:r>
            <a:endParaRPr lang="en-US" altLang="zh-TW" sz="1000" dirty="0" smtClean="0">
              <a:latin typeface="SimSun" pitchFamily="2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dirty="0" smtClean="0">
                <a:latin typeface="SimSun" pitchFamily="2" charset="-122"/>
              </a:rPr>
              <a:t>請我們一同讀</a:t>
            </a:r>
            <a:r>
              <a:rPr lang="zh-TW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羅</a:t>
            </a: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馬書七章</a:t>
            </a:r>
            <a:r>
              <a:rPr lang="en-US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</a:t>
            </a: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節：</a:t>
            </a:r>
            <a:r>
              <a:rPr lang="zh-TW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立志爲善由得我，只是行出來由不得我</a:t>
            </a: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。</a:t>
            </a:r>
            <a:endParaRPr lang="en-US" altLang="zh-TW" sz="1000" dirty="0" smtClean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  <a:r>
              <a:rPr lang="zh-TW" altLang="en-US" sz="8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節</a:t>
            </a:r>
            <a:r>
              <a:rPr lang="en-US" altLang="zh-TW" sz="8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:</a:t>
            </a:r>
            <a:r>
              <a:rPr lang="en-US" altLang="zh-TW" sz="800" baseline="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我所願意的，我並不作；我所恨惡的，我倒去作。</a:t>
            </a:r>
            <a:endParaRPr lang="en-US" altLang="zh-TW" sz="1000" dirty="0" smtClean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zh-TW" sz="1000" dirty="0" smtClean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我們都曾立志作好學生，也立志作好哥哥、好女兒，但結果總是做不出來。</a:t>
            </a:r>
            <a:endParaRPr lang="en-US" altLang="zh-TW" sz="1000" dirty="0" smtClean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就像這裏說，</a:t>
            </a:r>
            <a:r>
              <a:rPr lang="en-US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’</a:t>
            </a:r>
            <a:r>
              <a:rPr lang="zh-TW" altLang="en-US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我是個苦惱的人！誰要救我脫離那屬這死的身體？</a:t>
            </a:r>
            <a:r>
              <a:rPr lang="en-US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’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/>
            </a:r>
            <a:br>
              <a:rPr lang="en-US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altLang="zh-TW" sz="10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	</a:t>
            </a:r>
            <a:endParaRPr lang="zh-CN" altLang="en-US" sz="1000" dirty="0">
              <a:latin typeface="SimSun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自古以來，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不論人生於何種文化，總是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會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遇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到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這兩個問題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這兩個問題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就是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人外面的罪行和裏面的罪性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，使人構成為罪人。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雖然在人裡面的確有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真、善、美、智、仁，勇等美德。然而，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我們必須認識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在人裏面還有“惡性”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我們</a:t>
            </a:r>
            <a:r>
              <a:rPr lang="zh-TW" altLang="zh-TW" sz="12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沒有</a:t>
            </a:r>
            <a:r>
              <a:rPr lang="zh-TW" altLang="en-US" sz="12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一個</a:t>
            </a:r>
            <a:r>
              <a:rPr lang="zh-TW" altLang="zh-TW" sz="12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人願意貪婪、嫉妒、兇殺</a:t>
            </a:r>
            <a:r>
              <a:rPr lang="zh-TW" altLang="en-US" sz="1200" b="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</a:t>
            </a:r>
            <a:r>
              <a:rPr lang="zh-TW" altLang="zh-TW" sz="1200" b="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沒有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人願意自誇、狂傲、欺詐；沒有人願意暴躁、邪淫、縱欲；沒有人願意怨天、尤人、咒詛。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…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但是，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我們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卻無法脫離這些“惡性”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這個“惡性”，聖經稱之爲：罪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。罪在人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裏面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，使人有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一個傾向，拖引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人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發脾氣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自傲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這樣的情形是不是在你我身上常常發生呢？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93726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而這樣的情形乃是因為罪進到人的裡面，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叫人的靈死亡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，不能接觸神，也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叫人的心思背叛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，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叫人的身體犯罪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人墮落了，就像一隻掉在泥溝裏的杯子，雖然尚有美好的外形，卻是沾滿臭泥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，汙穢不堪。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41660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雖然人自古想盡一切方法脫離犯罪，然而：</a:t>
            </a:r>
            <a:r>
              <a:rPr lang="zh-TW" altLang="en-US" b="0" dirty="0" smtClean="0"/>
              <a:t>人不能自救！</a:t>
            </a:r>
            <a:endParaRPr lang="en-US" altLang="zh-TW" sz="1200" b="0" kern="1200" dirty="0" smtClean="0">
              <a:solidFill>
                <a:schemeClr val="tx1"/>
              </a:solidFill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行善不能救人脫離罪，教育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道德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 吃齋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念經</a:t>
            </a:r>
            <a:r>
              <a:rPr lang="en-US" altLang="zh-TW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,</a:t>
            </a:r>
            <a:r>
              <a:rPr lang="zh-TW" altLang="en-US" sz="1200" b="0" kern="12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rPr>
              <a:t>拜佛都不能除罪。</a:t>
            </a:r>
          </a:p>
          <a:p>
            <a:r>
              <a:rPr lang="zh-TW" altLang="en-US" dirty="0" smtClean="0"/>
              <a:t>怎麼辦呢？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4056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b="0" dirty="0" smtClean="0"/>
              <a:t>聖經說，</a:t>
            </a:r>
            <a:r>
              <a:rPr lang="zh-TW" altLang="en-US" sz="1200" b="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看哪，神的羔羊，除去世人之罪的！</a:t>
            </a:r>
            <a:endParaRPr lang="en-US" altLang="zh-TW" sz="1200" b="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神的羔羊就是說到基督。</a:t>
            </a:r>
            <a:endParaRPr lang="en-US" altLang="zh-TW" sz="1200" b="0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3904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基督是誰？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祂是神所差派到世間來解決人生問題的救主。祂是三一神的具體表現，請讀歌羅西書二章九節，「因爲神格一切的豐滿，都有形有體的居住在基督裏面。」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祂又是神成爲肉體，約翰福音一章十四節，「話成了肉體，支搭帳幕在我們中間，豐豐滿滿的有恩典，有實際 。」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故此，祂是完整的神，同時，又是完全的人。</a:t>
            </a:r>
            <a:endParaRPr lang="en-US" altLang="zh-TW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祂比好人更高！祂比偉人更高！祂比賢人更高！祂比聖人更高！祂乃是神人！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12403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基督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這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一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位神人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為我們的罪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釘在十字架上，完成救贖的工作。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是神的羔羊，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的死除去人的罪。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祂也是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一粒麥子，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的死釋放神聖的生命。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的死除掉人不該有而有的罪！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祂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的死</a:t>
            </a:r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也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賜予人該有而沒有的生命！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而祂的生命一進到人裡面，就叫人裡面的罪除去了。</a:t>
            </a:r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en-US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zh-TW" altLang="en-US" sz="1200" kern="1200" dirty="0" smtClean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這是何等的好消息！</a:t>
            </a:r>
            <a:endParaRPr lang="zh-TW" altLang="zh-TW" sz="1200" kern="1200" dirty="0" smtClean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3776C-8761-4BCA-9019-C639CB909BB1}" type="slidenum">
              <a:rPr lang="zh-CN" altLang="en-US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578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417C11-36E8-4476-A0B1-4F00B30FB8E3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7378-B700-452C-80E7-4020D9ED648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E9AAB-19C2-4FA9-BC17-2C2EB0C2E11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66778-5AF9-4A27-BDA5-769937A9546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E637C5-C422-43D4-BE86-C5A98133EB42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90BF6-583E-4E61-8738-96121501DE25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44321-5982-4CF1-927C-A8E0ACE4B32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4DF9-8258-4C7F-A38E-815E371DDDC4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7ADA5-7911-4229-9DE8-EDE86A9E2AFE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E1B86-5A2C-498E-965F-A82529388024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D488C-C3A3-44BE-A3AA-ECAD31E6BC32}" type="slidenum">
              <a:rPr lang="zh-CN" altLang="en-US" smtClean="0"/>
              <a:pPr/>
              <a:t>‹#›</a:t>
            </a:fld>
            <a:endParaRPr lang="en-US" altLang="zh-CN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E263086B-4D60-44EA-AA70-572DFF7664CB}" type="slidenum">
              <a:rPr lang="zh-CN" altLang="en-US" smtClean="0"/>
              <a:pPr/>
              <a:t>‹#›</a:t>
            </a:fld>
            <a:endParaRPr lang="en-US" altLang="zh-C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4419600" cy="1600327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基督</a:t>
            </a:r>
            <a:r>
              <a:rPr lang="zh-TW" altLang="en-US" sz="6600" dirty="0" smtClean="0"/>
              <a:t>的救贖</a:t>
            </a:r>
            <a:endParaRPr lang="zh-TW" altLang="en-US" sz="6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7772400" cy="1143000"/>
          </a:xfrm>
          <a:noFill/>
          <a:ln/>
        </p:spPr>
        <p:txBody>
          <a:bodyPr/>
          <a:lstStyle/>
          <a:p>
            <a:r>
              <a:rPr lang="zh-TW" altLang="en-US" sz="5600" dirty="0">
                <a:latin typeface="+mj-ea"/>
              </a:rPr>
              <a:t>現在你該作甚麼？</a:t>
            </a:r>
          </a:p>
        </p:txBody>
      </p:sp>
      <p:sp>
        <p:nvSpPr>
          <p:cNvPr id="215043" name="Rectangle 1027"/>
          <p:cNvSpPr>
            <a:spLocks noChangeArrowheads="1"/>
          </p:cNvSpPr>
          <p:nvPr/>
        </p:nvSpPr>
        <p:spPr bwMode="auto">
          <a:xfrm>
            <a:off x="533400" y="1676400"/>
            <a:ext cx="86106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tabLst>
                <a:tab pos="228600" algn="l"/>
              </a:tabLst>
            </a:pP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一、悔改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/>
                <a:ea typeface="華康中黑體" pitchFamily="49" charset="-120"/>
              </a:rPr>
              <a:t>—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心轉向神</a:t>
            </a:r>
          </a:p>
          <a:p>
            <a:pPr eaLnBrk="0" hangingPunct="0">
              <a:spcBef>
                <a:spcPct val="50000"/>
              </a:spcBef>
              <a:tabLst>
                <a:tab pos="228600" algn="l"/>
              </a:tabLst>
            </a:pPr>
            <a:r>
              <a:rPr lang="zh-TW" altLang="en-US" sz="3200" dirty="0">
                <a:latin typeface="細明體" pitchFamily="49" charset="-120"/>
                <a:ea typeface="細明體" pitchFamily="49" charset="-120"/>
              </a:rPr>
              <a:t> </a:t>
            </a:r>
            <a:r>
              <a:rPr lang="zh-TW" altLang="en-US" sz="3200" dirty="0" smtClean="0">
                <a:latin typeface="細明體" pitchFamily="49" charset="-120"/>
                <a:ea typeface="細明體" pitchFamily="49" charset="-120"/>
              </a:rPr>
              <a:t>  	</a:t>
            </a: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</a:rPr>
              <a:t>你們</a:t>
            </a: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要悔改，因為諸天的國</a:t>
            </a: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</a:rPr>
              <a:t>已經臨近</a:t>
            </a: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了</a:t>
            </a:r>
            <a:r>
              <a:rPr lang="zh-TW" altLang="en-US" sz="3200" dirty="0">
                <a:latin typeface="細明體" pitchFamily="49" charset="-120"/>
                <a:ea typeface="細明體" pitchFamily="49" charset="-120"/>
              </a:rPr>
              <a:t>。</a:t>
            </a:r>
          </a:p>
          <a:p>
            <a:pPr eaLnBrk="0" hangingPunct="0">
              <a:tabLst>
                <a:tab pos="228600" algn="l"/>
              </a:tabLst>
            </a:pPr>
            <a:r>
              <a:rPr lang="zh-TW" altLang="en-US" sz="3200" dirty="0">
                <a:latin typeface="細明體" pitchFamily="49" charset="-120"/>
                <a:ea typeface="細明體" pitchFamily="49" charset="-120"/>
              </a:rPr>
              <a:t>　　　　　　           </a:t>
            </a:r>
            <a:r>
              <a:rPr lang="zh-TW" altLang="en-US" sz="3200" dirty="0" smtClean="0">
                <a:latin typeface="細明體" pitchFamily="49" charset="-120"/>
                <a:ea typeface="細明體" pitchFamily="49" charset="-120"/>
              </a:rPr>
              <a:t>        </a:t>
            </a:r>
            <a:r>
              <a:rPr lang="zh-TW" altLang="en-US" sz="2400" dirty="0" smtClean="0">
                <a:latin typeface="華康中黑體" pitchFamily="49" charset="-120"/>
                <a:ea typeface="華康中黑體" pitchFamily="49" charset="-120"/>
              </a:rPr>
              <a:t>太四</a:t>
            </a:r>
            <a:r>
              <a:rPr lang="zh-TW" altLang="en-US" sz="2400" dirty="0" smtClean="0">
                <a:latin typeface="Arial" charset="0"/>
                <a:ea typeface="細明體" pitchFamily="49" charset="-120"/>
              </a:rPr>
              <a:t>17</a:t>
            </a:r>
            <a:endParaRPr lang="zh-TW" altLang="en-US" sz="2400" i="1" dirty="0">
              <a:latin typeface="細明體" pitchFamily="49" charset="-120"/>
              <a:ea typeface="細明體" pitchFamily="49" charset="-120"/>
            </a:endParaRPr>
          </a:p>
        </p:txBody>
      </p:sp>
      <p:sp>
        <p:nvSpPr>
          <p:cNvPr id="215044" name="Rectangle 1028"/>
          <p:cNvSpPr>
            <a:spLocks noChangeArrowheads="1"/>
          </p:cNvSpPr>
          <p:nvPr/>
        </p:nvSpPr>
        <p:spPr bwMode="auto">
          <a:xfrm>
            <a:off x="533400" y="3519488"/>
            <a:ext cx="86106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二、相信</a:t>
            </a:r>
            <a:r>
              <a:rPr lang="en-US" altLang="zh-TW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—</a:t>
            </a:r>
            <a:r>
              <a:rPr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接受</a:t>
            </a:r>
            <a:endParaRPr lang="zh-TW" altLang="en-US" sz="4400" b="1" dirty="0">
              <a:solidFill>
                <a:srgbClr val="FFFF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華康中黑體" pitchFamily="49" charset="-120"/>
              <a:ea typeface="華康中黑體" pitchFamily="49" charset="-120"/>
            </a:endParaRPr>
          </a:p>
          <a:p>
            <a:pPr lvl="2" eaLnBrk="0" hangingPunct="0">
              <a:tabLst>
                <a:tab pos="228600" algn="l"/>
              </a:tabLst>
            </a:pP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凡接受祂的，就是信入祂名的人，祂就賜他們權柄，成為神的兒女。</a:t>
            </a:r>
            <a:br>
              <a:rPr lang="zh-TW" altLang="en-US" sz="3200" dirty="0">
                <a:latin typeface="華康中黑體" pitchFamily="49" charset="-120"/>
                <a:ea typeface="華康中黑體" pitchFamily="49" charset="-120"/>
              </a:rPr>
            </a:b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                           </a:t>
            </a:r>
            <a:r>
              <a:rPr lang="zh-TW" altLang="en-US" sz="2400" dirty="0">
                <a:latin typeface="新細明體" charset="-120"/>
                <a:ea typeface="華康中黑體" pitchFamily="49" charset="-120"/>
              </a:rPr>
              <a:t>約一</a:t>
            </a:r>
            <a:r>
              <a:rPr lang="zh-TW" altLang="en-US" sz="2400" dirty="0">
                <a:latin typeface="Arial" charset="0"/>
                <a:ea typeface="細明體" pitchFamily="49" charset="-120"/>
              </a:rPr>
              <a:t>12</a:t>
            </a:r>
            <a:endParaRPr lang="zh-TW" altLang="en-US" sz="2400" dirty="0">
              <a:latin typeface="細明體" pitchFamily="49" charset="-120"/>
              <a:ea typeface="細明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autoUpdateAnimBg="0"/>
      <p:bldP spid="21504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609600" y="1625600"/>
            <a:ext cx="777240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三、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承認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Times New Roman"/>
                <a:ea typeface="華康中黑體" pitchFamily="49" charset="-120"/>
              </a:rPr>
              <a:t>—</a:t>
            </a: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求告</a:t>
            </a:r>
          </a:p>
          <a:p>
            <a:pPr eaLnBrk="0" hangingPunct="0">
              <a:spcBef>
                <a:spcPct val="50000"/>
              </a:spcBef>
            </a:pPr>
            <a:endParaRPr lang="zh-TW" altLang="en-US" sz="1200" dirty="0">
              <a:solidFill>
                <a:schemeClr val="accent1"/>
              </a:solidFill>
              <a:latin typeface="細明體" pitchFamily="49" charset="-120"/>
              <a:ea typeface="細明體" pitchFamily="49" charset="-120"/>
            </a:endParaRPr>
          </a:p>
          <a:p>
            <a:pPr lvl="2" eaLnBrk="0" hangingPunct="0">
              <a:spcBef>
                <a:spcPct val="50000"/>
              </a:spcBef>
            </a:pP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就是你若口裏認耶穌為主，心裏信神</a:t>
            </a:r>
            <a:br>
              <a:rPr lang="zh-TW" altLang="en-US" sz="3200" dirty="0">
                <a:latin typeface="華康中黑體" pitchFamily="49" charset="-120"/>
                <a:ea typeface="華康中黑體" pitchFamily="49" charset="-120"/>
              </a:rPr>
            </a:b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叫祂從死人中復活，就必得救。</a:t>
            </a:r>
            <a:br>
              <a:rPr lang="zh-TW" altLang="en-US" sz="3200" dirty="0">
                <a:latin typeface="華康中黑體" pitchFamily="49" charset="-120"/>
                <a:ea typeface="華康中黑體" pitchFamily="49" charset="-120"/>
              </a:rPr>
            </a:b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                           </a:t>
            </a:r>
            <a:r>
              <a:rPr lang="zh-TW" altLang="en-US" sz="2400" dirty="0">
                <a:latin typeface="新細明體" charset="-120"/>
                <a:ea typeface="華康中黑體" pitchFamily="49" charset="-120"/>
              </a:rPr>
              <a:t>羅十</a:t>
            </a:r>
            <a:r>
              <a:rPr lang="zh-TW" altLang="en-US" sz="2400" dirty="0">
                <a:latin typeface="Arial" charset="0"/>
                <a:ea typeface="細明體" pitchFamily="49" charset="-120"/>
              </a:rPr>
              <a:t>9</a:t>
            </a:r>
            <a:endParaRPr lang="zh-CN" altLang="en-US" sz="2400" dirty="0">
              <a:latin typeface="新細明體" charset="-120"/>
              <a:ea typeface="華康中黑體" pitchFamily="49" charset="-120"/>
            </a:endParaRPr>
          </a:p>
        </p:txBody>
      </p:sp>
      <p:sp>
        <p:nvSpPr>
          <p:cNvPr id="216073" name="Rectangle 9"/>
          <p:cNvSpPr>
            <a:spLocks noChangeArrowheads="1"/>
          </p:cNvSpPr>
          <p:nvPr/>
        </p:nvSpPr>
        <p:spPr bwMode="auto">
          <a:xfrm>
            <a:off x="609600" y="3984567"/>
            <a:ext cx="8458200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TW" altLang="en-US" sz="4400" b="1" dirty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四、受浸</a:t>
            </a:r>
            <a:r>
              <a:rPr lang="en-US" altLang="zh-TW" sz="44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―</a:t>
            </a:r>
            <a:r>
              <a:rPr lang="zh-TW" altLang="en-US" sz="4400" b="1" dirty="0" smtClean="0">
                <a:solidFill>
                  <a:srgbClr val="FFFF00"/>
                </a:solidFill>
                <a:effectLst>
                  <a:glow rad="101600">
                    <a:schemeClr val="accent6">
                      <a:lumMod val="75000"/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見證</a:t>
            </a:r>
            <a:endParaRPr lang="zh-TW" altLang="en-US" sz="4400" b="1" dirty="0">
              <a:solidFill>
                <a:srgbClr val="FFFF00"/>
              </a:solidFill>
              <a:effectLst>
                <a:glow rad="101600">
                  <a:schemeClr val="accent6">
                    <a:lumMod val="75000"/>
                    <a:alpha val="60000"/>
                  </a:schemeClr>
                </a:glow>
              </a:effectLst>
              <a:latin typeface="華康中黑體" pitchFamily="49" charset="-120"/>
              <a:ea typeface="華康中黑體" pitchFamily="49" charset="-120"/>
            </a:endParaRPr>
          </a:p>
          <a:p>
            <a:pPr eaLnBrk="0" hangingPunct="0">
              <a:spcBef>
                <a:spcPct val="50000"/>
              </a:spcBef>
            </a:pPr>
            <a:endParaRPr lang="zh-TW" altLang="en-US" sz="1200" dirty="0">
              <a:solidFill>
                <a:schemeClr val="accent1"/>
              </a:solidFill>
              <a:latin typeface="細明體" pitchFamily="49" charset="-120"/>
              <a:ea typeface="細明體" pitchFamily="49" charset="-120"/>
            </a:endParaRPr>
          </a:p>
          <a:p>
            <a:pPr lvl="2" eaLnBrk="0" hangingPunct="0">
              <a:spcBef>
                <a:spcPct val="50000"/>
              </a:spcBef>
            </a:pP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信而受浸的必然得救，不信的必被定罪</a:t>
            </a: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</a:rPr>
              <a:t>。</a:t>
            </a: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/>
            </a:r>
            <a:br>
              <a:rPr lang="zh-TW" altLang="en-US" sz="3200" dirty="0">
                <a:latin typeface="華康中黑體" pitchFamily="49" charset="-120"/>
                <a:ea typeface="華康中黑體" pitchFamily="49" charset="-120"/>
              </a:rPr>
            </a:br>
            <a:r>
              <a:rPr lang="zh-TW" altLang="en-US" sz="3200" dirty="0">
                <a:latin typeface="華康中黑體" pitchFamily="49" charset="-120"/>
                <a:ea typeface="華康中黑體" pitchFamily="49" charset="-120"/>
              </a:rPr>
              <a:t>                      </a:t>
            </a:r>
            <a:r>
              <a:rPr lang="zh-TW" altLang="en-US" sz="3200" dirty="0" smtClean="0">
                <a:latin typeface="華康中黑體" pitchFamily="49" charset="-120"/>
                <a:ea typeface="華康中黑體" pitchFamily="49" charset="-120"/>
              </a:rPr>
              <a:t>     </a:t>
            </a:r>
            <a:r>
              <a:rPr lang="zh-TW" altLang="en-US" sz="2400" dirty="0" smtClean="0">
                <a:latin typeface="新細明體" charset="-120"/>
                <a:ea typeface="華康中黑體" pitchFamily="49" charset="-120"/>
              </a:rPr>
              <a:t>可十六</a:t>
            </a:r>
            <a:r>
              <a:rPr lang="en-US" altLang="zh-TW" sz="2400" dirty="0" smtClean="0">
                <a:latin typeface="新細明體" charset="-120"/>
                <a:ea typeface="華康中黑體" pitchFamily="49" charset="-120"/>
              </a:rPr>
              <a:t>16</a:t>
            </a:r>
            <a:endParaRPr lang="zh-CN" altLang="en-US" sz="2400" dirty="0">
              <a:latin typeface="新細明體" charset="-120"/>
              <a:ea typeface="華康中黑體" pitchFamily="49" charset="-120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304800" y="381000"/>
            <a:ext cx="7772400" cy="1143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5600" dirty="0" smtClean="0">
                <a:latin typeface="+mj-ea"/>
              </a:rPr>
              <a:t>現在你該作甚麼？</a:t>
            </a:r>
            <a:endParaRPr lang="zh-TW" altLang="en-US" sz="5600" dirty="0">
              <a:latin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autoUpdateAnimBg="0"/>
      <p:bldP spid="216073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2015" y="1447800"/>
            <a:ext cx="8610600" cy="1143000"/>
          </a:xfrm>
        </p:spPr>
        <p:txBody>
          <a:bodyPr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zh-TW" altLang="en-US" sz="3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ea"/>
                <a:ea typeface="+mn-ea"/>
              </a:rPr>
              <a:t>宇宙中最奧秘的問題，答案竟是如此的簡單！</a:t>
            </a:r>
            <a:endParaRPr lang="zh-CN" altLang="en-US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ea"/>
              <a:ea typeface="+mn-ea"/>
              <a:cs typeface="Times New Roman" pitchFamily="18" charset="0"/>
            </a:endParaRPr>
          </a:p>
        </p:txBody>
      </p:sp>
      <p:sp>
        <p:nvSpPr>
          <p:cNvPr id="116742" name="Rectangle 6"/>
          <p:cNvSpPr>
            <a:spLocks noChangeArrowheads="1"/>
          </p:cNvSpPr>
          <p:nvPr/>
        </p:nvSpPr>
        <p:spPr bwMode="auto">
          <a:xfrm>
            <a:off x="685800" y="510540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30000"/>
              </a:spcBef>
            </a:pPr>
            <a:endParaRPr lang="zh-TW" altLang="en-US" sz="4000" b="1">
              <a:ea typeface="SimSun" pitchFamily="2" charset="-122"/>
            </a:endParaRPr>
          </a:p>
        </p:txBody>
      </p:sp>
      <p:sp>
        <p:nvSpPr>
          <p:cNvPr id="116744" name="Rectangle 8"/>
          <p:cNvSpPr>
            <a:spLocks noChangeArrowheads="1"/>
          </p:cNvSpPr>
          <p:nvPr/>
        </p:nvSpPr>
        <p:spPr bwMode="auto">
          <a:xfrm>
            <a:off x="1295400" y="3505200"/>
            <a:ext cx="6584950" cy="946150"/>
          </a:xfrm>
          <a:prstGeom prst="rect">
            <a:avLst/>
          </a:prstGeom>
          <a:noFill/>
          <a:ln>
            <a:noFill/>
          </a:ln>
          <a:effectLst>
            <a:glow>
              <a:srgbClr val="FFFF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TW" altLang="en-US" sz="5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ea"/>
                <a:ea typeface="+mj-ea"/>
              </a:rPr>
              <a:t>願你得享永遠的生命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74" name="Picture 1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2"/>
          <a:stretch/>
        </p:blipFill>
        <p:spPr bwMode="auto">
          <a:xfrm>
            <a:off x="3276599" y="-10392"/>
            <a:ext cx="5915891" cy="6851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48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93"/>
            <a:ext cx="3276599" cy="685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8" t="5386" r="8750" b="10405"/>
          <a:stretch/>
        </p:blipFill>
        <p:spPr bwMode="auto">
          <a:xfrm>
            <a:off x="0" y="-55422"/>
            <a:ext cx="4025903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487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97" y="-56807"/>
            <a:ext cx="9171708" cy="692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4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4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39" y="655320"/>
            <a:ext cx="7315200" cy="1828800"/>
          </a:xfrm>
        </p:spPr>
        <p:txBody>
          <a:bodyPr>
            <a:normAutofit/>
          </a:bodyPr>
          <a:lstStyle/>
          <a:p>
            <a:pPr algn="just"/>
            <a:r>
              <a:rPr lang="zh-TW" altLang="zh-TW" sz="44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立志爲善由得我</a:t>
            </a:r>
            <a:r>
              <a:rPr lang="zh-TW" altLang="zh-TW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，只是</a:t>
            </a:r>
            <a:r>
              <a:rPr lang="zh-TW" altLang="zh-TW" sz="44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行出來由不得</a:t>
            </a:r>
            <a:r>
              <a:rPr lang="zh-TW" altLang="zh-TW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</a:t>
            </a:r>
            <a:r>
              <a:rPr lang="en-US" altLang="zh-TW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                   </a:t>
            </a:r>
            <a:r>
              <a:rPr lang="zh-TW" altLang="zh-TW" sz="27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羅</a:t>
            </a:r>
            <a:r>
              <a:rPr lang="zh-TW" altLang="en-US" sz="27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七</a:t>
            </a:r>
            <a:r>
              <a:rPr lang="en-US" altLang="zh-TW" sz="27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</a:t>
            </a:r>
            <a:endParaRPr lang="zh-TW" altLang="en-US" sz="2700" dirty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243839" y="3124200"/>
            <a:ext cx="7239000" cy="1828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zh-TW" altLang="en-US" sz="44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我所願意的，我並不作；我所恨惡的，我倒去</a:t>
            </a:r>
            <a:r>
              <a:rPr lang="zh-TW" altLang="en-US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作      </a:t>
            </a:r>
            <a:r>
              <a:rPr lang="zh-TW" altLang="en-US" sz="26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羅</a:t>
            </a:r>
            <a:r>
              <a:rPr lang="zh-TW" altLang="en-US" sz="26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七</a:t>
            </a:r>
            <a:r>
              <a:rPr lang="en-US" altLang="zh-TW" sz="26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  <a:endParaRPr lang="zh-TW" altLang="en-US" sz="2600" dirty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58725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backgroundMark x1="48627" y1="85800" x2="48627" y2="8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04800"/>
            <a:ext cx="3810000" cy="5791200"/>
          </a:xfrm>
          <a:prstGeom prst="rect">
            <a:avLst/>
          </a:prstGeom>
          <a:noFill/>
          <a:ln>
            <a:noFill/>
          </a:ln>
          <a:effectLst>
            <a:outerShdw blurRad="76200" dir="12420000" sx="99000" sy="99000" kx="-1200000" algn="bl" rotWithShape="0">
              <a:prstClr val="black">
                <a:alpha val="4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標題 1"/>
          <p:cNvSpPr txBox="1">
            <a:spLocks/>
          </p:cNvSpPr>
          <p:nvPr/>
        </p:nvSpPr>
        <p:spPr>
          <a:xfrm>
            <a:off x="3863339" y="1295400"/>
            <a:ext cx="5128261" cy="31269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5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just" fontAlgn="auto">
              <a:spcAft>
                <a:spcPts val="0"/>
              </a:spcAft>
            </a:pPr>
            <a:r>
              <a:rPr lang="zh-TW" altLang="en-US" sz="44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我是</a:t>
            </a:r>
            <a:r>
              <a:rPr lang="zh-TW" altLang="en-US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個苦惱</a:t>
            </a:r>
            <a:r>
              <a:rPr lang="zh-TW" altLang="en-US" sz="44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的人！誰要救我脫離那</a:t>
            </a:r>
            <a:r>
              <a:rPr lang="zh-TW" altLang="en-US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屬這</a:t>
            </a:r>
            <a:r>
              <a:rPr lang="zh-TW" altLang="en-US" sz="44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死</a:t>
            </a:r>
            <a:r>
              <a:rPr lang="zh-TW" altLang="en-US" sz="44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的身體？   </a:t>
            </a:r>
            <a:r>
              <a:rPr lang="zh-TW" altLang="zh-TW" sz="27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羅</a:t>
            </a:r>
            <a:r>
              <a:rPr lang="zh-TW" altLang="en-US" sz="27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七</a:t>
            </a:r>
            <a:r>
              <a:rPr lang="en-US" altLang="zh-TW" sz="2700" dirty="0" smtClean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24</a:t>
            </a:r>
            <a:endParaRPr lang="zh-TW" altLang="en-US" sz="2700" dirty="0">
              <a:ln w="13335" cmpd="sng">
                <a:noFill/>
                <a:prstDash val="solid"/>
              </a:ln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圖片版面配置區 13"/>
          <p:cNvSpPr>
            <a:spLocks noGrp="1"/>
          </p:cNvSpPr>
          <p:nvPr>
            <p:ph type="pic" idx="1"/>
          </p:nvPr>
        </p:nvSpPr>
        <p:spPr>
          <a:xfrm>
            <a:off x="3581400" y="381000"/>
            <a:ext cx="5181600" cy="5638800"/>
          </a:xfrm>
        </p:spPr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480219"/>
            <a:ext cx="3448126" cy="731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sz="3600" b="1" kern="1200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4000" dirty="0" smtClean="0">
                <a:ln w="13335" cmpd="sng">
                  <a:noFill/>
                  <a:prstDash val="solid"/>
                </a:ln>
                <a:ea typeface="微軟正黑體" pitchFamily="34" charset="-120"/>
              </a:rPr>
              <a:t>人的二重難題</a:t>
            </a:r>
            <a:endParaRPr lang="zh-TW" altLang="en-US" sz="4000" dirty="0">
              <a:ln w="13335" cmpd="sng">
                <a:noFill/>
                <a:prstDash val="solid"/>
              </a:ln>
              <a:ea typeface="微軟正黑體" pitchFamily="34" charset="-12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altLang="zh-TW" sz="3200" smtClean="0">
              <a:latin typeface="新細明體" pitchFamily="18" charset="-120"/>
              <a:ea typeface="華康中黑體" pitchFamily="49" charset="-120"/>
            </a:endParaRPr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altLang="zh-TW" sz="200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altLang="zh-TW" sz="2000" smtClean="0"/>
          </a:p>
          <a:p>
            <a:pPr fontAlgn="auto">
              <a:lnSpc>
                <a:spcPct val="80000"/>
              </a:lnSpc>
              <a:spcAft>
                <a:spcPts val="0"/>
              </a:spcAft>
            </a:pPr>
            <a:endParaRPr lang="en-US" altLang="zh-TW" sz="2000"/>
          </a:p>
        </p:txBody>
      </p:sp>
      <p:sp>
        <p:nvSpPr>
          <p:cNvPr id="8" name="Rectangle 17"/>
          <p:cNvSpPr txBox="1">
            <a:spLocks noChangeArrowheads="1"/>
          </p:cNvSpPr>
          <p:nvPr/>
        </p:nvSpPr>
        <p:spPr>
          <a:xfrm>
            <a:off x="3886200" y="846138"/>
            <a:ext cx="4648199" cy="51054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沒有人願意貪婪、嫉妒、兇殺；</a:t>
            </a:r>
          </a:p>
          <a:p>
            <a:pPr algn="just"/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沒有人願意自誇、狂傲、欺詐；</a:t>
            </a:r>
          </a:p>
          <a:p>
            <a:pPr algn="just"/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沒有人願意暴躁、邪淫、縱欲；</a:t>
            </a:r>
          </a:p>
          <a:p>
            <a:pPr algn="just"/>
            <a:r>
              <a:rPr lang="zh-TW" altLang="zh-TW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沒有人願意怨天、尤人、咒詛。</a:t>
            </a:r>
          </a:p>
        </p:txBody>
      </p:sp>
      <p:sp>
        <p:nvSpPr>
          <p:cNvPr id="9" name="AutoShape 11"/>
          <p:cNvSpPr>
            <a:spLocks noChangeArrowheads="1"/>
          </p:cNvSpPr>
          <p:nvPr/>
        </p:nvSpPr>
        <p:spPr bwMode="auto">
          <a:xfrm>
            <a:off x="457200" y="3657600"/>
            <a:ext cx="1890038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sz="6000" b="1" dirty="0"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罪性</a:t>
            </a:r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57200" y="1981200"/>
            <a:ext cx="1890038" cy="838200"/>
          </a:xfrm>
          <a:prstGeom prst="roundRect">
            <a:avLst>
              <a:gd name="adj" fmla="val 16667"/>
            </a:avLst>
          </a:prstGeom>
          <a:noFill/>
          <a:ln w="9525" algn="ctr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sz="6000" b="1" dirty="0"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罪行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457199" y="5532438"/>
            <a:ext cx="1890038" cy="838200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zh-TW" altLang="en-US" sz="6000" b="1" dirty="0" smtClean="0">
                <a:solidFill>
                  <a:srgbClr val="FF9999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罪人</a:t>
            </a:r>
            <a:endParaRPr lang="zh-TW" altLang="en-US" sz="6000" b="1" dirty="0">
              <a:solidFill>
                <a:srgbClr val="FF9999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加號 1"/>
          <p:cNvSpPr/>
          <p:nvPr/>
        </p:nvSpPr>
        <p:spPr>
          <a:xfrm>
            <a:off x="983119" y="2843112"/>
            <a:ext cx="838200" cy="624681"/>
          </a:xfrm>
          <a:prstGeom prst="mathPlus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3" name="等於 2"/>
          <p:cNvSpPr/>
          <p:nvPr/>
        </p:nvSpPr>
        <p:spPr>
          <a:xfrm rot="5400000">
            <a:off x="941278" y="4701658"/>
            <a:ext cx="921881" cy="579438"/>
          </a:xfrm>
          <a:prstGeom prst="mathEqua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42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00" b="95600" l="10000" r="90000">
                        <a14:foregroundMark x1="48200" y1="12400" x2="48200" y2="12400"/>
                        <a14:foregroundMark x1="46700" y1="64200" x2="46700" y2="64200"/>
                        <a14:foregroundMark x1="36300" y1="68000" x2="36300" y2="68000"/>
                        <a14:backgroundMark x1="41400" y1="67500" x2="41400" y2="67500"/>
                        <a14:backgroundMark x1="45200" y1="69500" x2="45200" y2="69500"/>
                        <a14:backgroundMark x1="47300" y1="72500" x2="47300" y2="72500"/>
                        <a14:backgroundMark x1="39000" y1="72800" x2="39000" y2="72800"/>
                        <a14:backgroundMark x1="23000" y1="82900" x2="23000" y2="82900"/>
                        <a14:backgroundMark x1="29500" y1="73100" x2="29500" y2="731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31800"/>
            <a:ext cx="56134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橢圓 3"/>
          <p:cNvSpPr/>
          <p:nvPr/>
        </p:nvSpPr>
        <p:spPr>
          <a:xfrm>
            <a:off x="3708400" y="2209338"/>
            <a:ext cx="1524000" cy="1448262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2895600" y="1524000"/>
            <a:ext cx="3200400" cy="29718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橢圓 17"/>
          <p:cNvSpPr/>
          <p:nvPr/>
        </p:nvSpPr>
        <p:spPr>
          <a:xfrm>
            <a:off x="2197100" y="647469"/>
            <a:ext cx="4572000" cy="4572000"/>
          </a:xfrm>
          <a:prstGeom prst="ellipse">
            <a:avLst/>
          </a:prstGeom>
          <a:solidFill>
            <a:schemeClr val="bg1">
              <a:alpha val="63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橢圓 16"/>
          <p:cNvSpPr/>
          <p:nvPr/>
        </p:nvSpPr>
        <p:spPr>
          <a:xfrm>
            <a:off x="2911995" y="1524000"/>
            <a:ext cx="3200400" cy="2971800"/>
          </a:xfrm>
          <a:prstGeom prst="ellipse">
            <a:avLst/>
          </a:prstGeom>
          <a:solidFill>
            <a:schemeClr val="bg1">
              <a:alpha val="63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橢圓 15"/>
          <p:cNvSpPr/>
          <p:nvPr/>
        </p:nvSpPr>
        <p:spPr>
          <a:xfrm>
            <a:off x="3708400" y="2209338"/>
            <a:ext cx="1524000" cy="1448262"/>
          </a:xfrm>
          <a:prstGeom prst="ellipse">
            <a:avLst/>
          </a:prstGeom>
          <a:solidFill>
            <a:schemeClr val="bg1">
              <a:alpha val="51000"/>
            </a:schemeClr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2209800" y="685800"/>
            <a:ext cx="4572000" cy="4572000"/>
          </a:xfrm>
          <a:prstGeom prst="ellipse">
            <a:avLst/>
          </a:prstGeom>
          <a:noFill/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093095" y="262517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靈</a:t>
            </a:r>
            <a:endParaRPr lang="zh-TW" altLang="en-US" sz="4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064000" y="3741137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魂</a:t>
            </a:r>
            <a:endParaRPr lang="zh-TW" altLang="en-US" sz="4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051300" y="4508269"/>
            <a:ext cx="83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b="1" dirty="0" smtClean="0">
                <a:solidFill>
                  <a:srgbClr val="C0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體</a:t>
            </a:r>
            <a:endParaRPr lang="zh-TW" altLang="en-US" sz="4400" b="1" dirty="0">
              <a:solidFill>
                <a:srgbClr val="C0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7022" y="4508269"/>
            <a:ext cx="83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罪</a:t>
            </a:r>
            <a:endParaRPr lang="zh-TW" altLang="en-US" sz="8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</p:txBody>
      </p:sp>
      <p:sp>
        <p:nvSpPr>
          <p:cNvPr id="8" name="向右箭號 7"/>
          <p:cNvSpPr/>
          <p:nvPr/>
        </p:nvSpPr>
        <p:spPr>
          <a:xfrm rot="19914686">
            <a:off x="1543506" y="4159126"/>
            <a:ext cx="1650588" cy="873521"/>
          </a:xfrm>
          <a:prstGeom prst="rightArrow">
            <a:avLst/>
          </a:prstGeom>
          <a:solidFill>
            <a:schemeClr val="bg1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 rot="19955619" flipH="1">
            <a:off x="4639655" y="1193724"/>
            <a:ext cx="3939018" cy="9233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 eaLnBrk="0" hangingPunct="0">
              <a:buClr>
                <a:schemeClr val="tx1"/>
              </a:buClr>
              <a:tabLst>
                <a:tab pos="228600" algn="l"/>
              </a:tabLst>
            </a:pPr>
            <a:r>
              <a:rPr lang="zh-TW" altLang="en-US" sz="36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新細明體" charset="-120"/>
                <a:ea typeface="新細明體" charset="-120"/>
              </a:rPr>
              <a:t>   </a:t>
            </a:r>
            <a:r>
              <a:rPr lang="zh-TW" alt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死亡</a:t>
            </a:r>
            <a:endParaRPr lang="zh-CN" altLang="en-US" sz="5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 rot="1176753" flipH="1">
            <a:off x="4849819" y="5159640"/>
            <a:ext cx="3518690" cy="9233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zh-TW" alt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犯罪</a:t>
            </a:r>
            <a:endParaRPr lang="zh-TW" altLang="en-US" sz="5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  <p:sp>
        <p:nvSpPr>
          <p:cNvPr id="15" name="Rectangle 7"/>
          <p:cNvSpPr>
            <a:spLocks noChangeArrowheads="1"/>
          </p:cNvSpPr>
          <p:nvPr/>
        </p:nvSpPr>
        <p:spPr bwMode="auto">
          <a:xfrm rot="21285936" flipH="1">
            <a:off x="4965826" y="3360324"/>
            <a:ext cx="3638833" cy="92333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pPr algn="ctr">
              <a:buClr>
                <a:schemeClr val="tx1"/>
              </a:buClr>
            </a:pPr>
            <a:r>
              <a:rPr lang="zh-CN" altLang="en-US" sz="54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華康中黑體" pitchFamily="49" charset="-120"/>
                <a:ea typeface="華康中黑體" pitchFamily="49" charset="-120"/>
              </a:rPr>
              <a:t>背叛</a:t>
            </a:r>
            <a:endParaRPr lang="zh-TW" altLang="en-US" sz="5400" b="1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華康中黑體" pitchFamily="49" charset="-120"/>
              <a:ea typeface="華康中黑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8558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16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327444" y="3555873"/>
            <a:ext cx="4419600" cy="1063752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n w="13335" cmpd="sng">
                  <a:noFill/>
                  <a:prstDash val="solid"/>
                </a:ln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人不能自救</a:t>
            </a:r>
          </a:p>
        </p:txBody>
      </p:sp>
      <p:sp>
        <p:nvSpPr>
          <p:cNvPr id="6" name="AutoShape 19"/>
          <p:cNvSpPr>
            <a:spLocks noChangeArrowheads="1"/>
          </p:cNvSpPr>
          <p:nvPr/>
        </p:nvSpPr>
        <p:spPr bwMode="auto">
          <a:xfrm>
            <a:off x="5713653" y="2819400"/>
            <a:ext cx="792163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97000"/>
                </a:schemeClr>
              </a:gs>
              <a:gs pos="100000">
                <a:srgbClr val="FFFF66">
                  <a:alpha val="78000"/>
                </a:srgbClr>
              </a:gs>
            </a:gsLst>
            <a:lin ang="2700000" scaled="1"/>
          </a:gra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zh-TW" sz="40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行</a:t>
            </a:r>
          </a:p>
          <a:p>
            <a:pPr algn="ctr"/>
            <a:r>
              <a:rPr lang="zh-TW" altLang="en-US" sz="40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善</a:t>
            </a:r>
          </a:p>
          <a:p>
            <a:pPr algn="ctr"/>
            <a:endParaRPr lang="en-US" altLang="zh-TW" sz="4000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FFFFFF"/>
                </a:outerShdw>
              </a:effectLst>
              <a:ea typeface="新細明體" pitchFamily="18" charset="-120"/>
            </a:endParaRPr>
          </a:p>
        </p:txBody>
      </p:sp>
      <p:sp>
        <p:nvSpPr>
          <p:cNvPr id="7" name="AutoShape 20"/>
          <p:cNvSpPr>
            <a:spLocks noChangeArrowheads="1"/>
          </p:cNvSpPr>
          <p:nvPr/>
        </p:nvSpPr>
        <p:spPr bwMode="auto">
          <a:xfrm>
            <a:off x="6866178" y="2819400"/>
            <a:ext cx="792163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97000"/>
                </a:schemeClr>
              </a:gs>
              <a:gs pos="100000">
                <a:srgbClr val="FFFF66">
                  <a:alpha val="78000"/>
                </a:srgbClr>
              </a:gs>
            </a:gsLst>
            <a:lin ang="27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000" b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吃齋</a:t>
            </a:r>
          </a:p>
        </p:txBody>
      </p:sp>
      <p:sp>
        <p:nvSpPr>
          <p:cNvPr id="8" name="AutoShape 21"/>
          <p:cNvSpPr>
            <a:spLocks noChangeArrowheads="1"/>
          </p:cNvSpPr>
          <p:nvPr/>
        </p:nvSpPr>
        <p:spPr bwMode="auto">
          <a:xfrm>
            <a:off x="7945678" y="2819400"/>
            <a:ext cx="792163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97000"/>
                </a:schemeClr>
              </a:gs>
              <a:gs pos="100000">
                <a:srgbClr val="FFFF66">
                  <a:alpha val="78000"/>
                </a:srgbClr>
              </a:gs>
            </a:gsLst>
            <a:lin ang="27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000" b="1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拜佛</a:t>
            </a:r>
          </a:p>
        </p:txBody>
      </p:sp>
      <p:sp>
        <p:nvSpPr>
          <p:cNvPr id="9" name="AutoShape 22"/>
          <p:cNvSpPr>
            <a:spLocks noChangeArrowheads="1"/>
          </p:cNvSpPr>
          <p:nvPr/>
        </p:nvSpPr>
        <p:spPr bwMode="auto">
          <a:xfrm>
            <a:off x="5636977" y="228600"/>
            <a:ext cx="792162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97000"/>
                </a:schemeClr>
              </a:gs>
              <a:gs pos="100000">
                <a:srgbClr val="FFFF66">
                  <a:alpha val="78000"/>
                </a:srgbClr>
              </a:gs>
            </a:gsLst>
            <a:lin ang="27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教育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7945678" y="228599"/>
            <a:ext cx="792163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97000"/>
                </a:schemeClr>
              </a:gs>
              <a:gs pos="100000">
                <a:srgbClr val="FFFF66">
                  <a:alpha val="78000"/>
                </a:srgbClr>
              </a:gs>
            </a:gsLst>
            <a:lin ang="27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念經</a:t>
            </a:r>
          </a:p>
        </p:txBody>
      </p:sp>
      <p:sp>
        <p:nvSpPr>
          <p:cNvPr id="11" name="AutoShape 24"/>
          <p:cNvSpPr>
            <a:spLocks noChangeArrowheads="1"/>
          </p:cNvSpPr>
          <p:nvPr/>
        </p:nvSpPr>
        <p:spPr bwMode="auto">
          <a:xfrm>
            <a:off x="6866177" y="228601"/>
            <a:ext cx="792163" cy="180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97000"/>
                </a:schemeClr>
              </a:gs>
              <a:gs pos="100000">
                <a:srgbClr val="FFFF66">
                  <a:alpha val="78000"/>
                </a:srgbClr>
              </a:gs>
            </a:gsLst>
            <a:lin ang="2700000" scaled="1"/>
          </a:gradFill>
          <a:ln w="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/>
            <a:r>
              <a:rPr lang="zh-TW" altLang="en-US" sz="40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FFFFFF"/>
                  </a:outerShdw>
                </a:effectLst>
              </a:rPr>
              <a:t>道德</a:t>
            </a:r>
          </a:p>
        </p:txBody>
      </p:sp>
      <p:sp>
        <p:nvSpPr>
          <p:cNvPr id="12" name="十字形 11"/>
          <p:cNvSpPr/>
          <p:nvPr/>
        </p:nvSpPr>
        <p:spPr>
          <a:xfrm rot="2685082">
            <a:off x="5357258" y="517379"/>
            <a:ext cx="3810000" cy="3581400"/>
          </a:xfrm>
          <a:prstGeom prst="plus">
            <a:avLst>
              <a:gd name="adj" fmla="val 36065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向右箭號 12"/>
          <p:cNvSpPr/>
          <p:nvPr/>
        </p:nvSpPr>
        <p:spPr>
          <a:xfrm>
            <a:off x="305277" y="1243358"/>
            <a:ext cx="5053676" cy="2057400"/>
          </a:xfrm>
          <a:prstGeom prst="rightArrow">
            <a:avLst>
              <a:gd name="adj1" fmla="val 50000"/>
              <a:gd name="adj2" fmla="val 45959"/>
            </a:avLst>
          </a:prstGeom>
          <a:solidFill>
            <a:srgbClr val="C00000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60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不能除罪</a:t>
            </a:r>
            <a:endParaRPr lang="zh-TW" altLang="en-US" sz="60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654050" y="5224434"/>
            <a:ext cx="3994150" cy="1006475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wrap="none">
            <a:spAutoFit/>
          </a:bodyPr>
          <a:lstStyle/>
          <a:p>
            <a:r>
              <a:rPr lang="zh-TW" altLang="en-US" sz="6000" b="1" dirty="0">
                <a:solidFill>
                  <a:schemeClr val="bg2">
                    <a:lumMod val="25000"/>
                    <a:lumOff val="75000"/>
                  </a:schemeClr>
                </a:solidFill>
                <a:latin typeface="+mj-ea"/>
                <a:ea typeface="+mj-ea"/>
              </a:rPr>
              <a:t>怎麼辦呢？</a:t>
            </a:r>
          </a:p>
        </p:txBody>
      </p:sp>
    </p:spTree>
    <p:extLst>
      <p:ext uri="{BB962C8B-B14F-4D97-AF65-F5344CB8AC3E}">
        <p14:creationId xmlns:p14="http://schemas.microsoft.com/office/powerpoint/2010/main" val="45279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5" y="0"/>
            <a:ext cx="91557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4294967295"/>
          </p:nvPr>
        </p:nvSpPr>
        <p:spPr>
          <a:xfrm>
            <a:off x="838200" y="990600"/>
            <a:ext cx="7848600" cy="220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看哪，神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的羔羊，</a:t>
            </a:r>
            <a:endParaRPr lang="en-US" altLang="zh-TW" sz="6000" b="1" dirty="0" smtClean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  <a:p>
            <a:pPr marL="0" indent="0" algn="ctr">
              <a:buNone/>
            </a:pP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除去世人</a:t>
            </a:r>
            <a:r>
              <a:rPr lang="zh-TW" altLang="en-US" sz="60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之罪的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！</a:t>
            </a:r>
            <a:r>
              <a:rPr lang="zh-TW" altLang="en-US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約一</a:t>
            </a:r>
            <a:r>
              <a:rPr lang="en-US" altLang="zh-TW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29</a:t>
            </a:r>
            <a:r>
              <a:rPr lang="zh-TW" altLang="en-US" sz="60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</a:t>
            </a:r>
            <a:endParaRPr lang="zh-TW" altLang="en-US" sz="60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9" t="19020" r="17039" b="17951"/>
          <a:stretch/>
        </p:blipFill>
        <p:spPr bwMode="auto">
          <a:xfrm>
            <a:off x="4267200" y="3429000"/>
            <a:ext cx="4588625" cy="3025833"/>
          </a:xfrm>
          <a:prstGeom prst="rect">
            <a:avLst/>
          </a:prstGeom>
          <a:noFill/>
          <a:ln>
            <a:noFill/>
          </a:ln>
          <a:effectLst>
            <a:glow>
              <a:srgbClr val="FFFF00"/>
            </a:glow>
            <a:outerShdw blurRad="431800" dist="279400" dir="5400000" algn="t" rotWithShape="0">
              <a:prstClr val="black"/>
            </a:outerShdw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58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81000" y="177968"/>
            <a:ext cx="422423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基督是誰？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圓角矩形 2"/>
          <p:cNvSpPr/>
          <p:nvPr/>
        </p:nvSpPr>
        <p:spPr>
          <a:xfrm>
            <a:off x="534133" y="2098506"/>
            <a:ext cx="2366288" cy="1464231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zh-TW" sz="4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三一</a:t>
            </a:r>
            <a:r>
              <a:rPr lang="zh-TW" altLang="zh-TW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zh-TW" altLang="zh-TW" sz="4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endParaRPr lang="en-US" altLang="zh-TW" sz="4000" b="1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zh-TW" altLang="zh-TW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具體表現</a:t>
            </a:r>
            <a:endParaRPr lang="zh-TW" altLang="en-US" sz="4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599021" y="4710545"/>
            <a:ext cx="2301400" cy="78319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zh-TW" altLang="zh-TW" sz="4000" b="1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</a:t>
            </a:r>
            <a:r>
              <a:rPr lang="zh-TW" altLang="zh-TW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成肉</a:t>
            </a:r>
            <a:r>
              <a:rPr lang="zh-TW" altLang="en-US" sz="4000" b="1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體</a:t>
            </a:r>
            <a:endParaRPr lang="zh-TW" altLang="en-US" sz="4000" b="1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048000" y="2230456"/>
            <a:ext cx="5715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神格一切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的豐滿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都有形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有體的居住在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基督裏面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西二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endParaRPr lang="zh-TW" alt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081251" y="4224978"/>
            <a:ext cx="5715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話成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了肉體，支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搭帳幕在我們中間，豐豐滿滿的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有恩典</a:t>
            </a:r>
            <a:r>
              <a:rPr lang="zh-TW" altLang="en-US" sz="3600" b="1" dirty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en-US" sz="36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有實際 </a:t>
            </a:r>
            <a:r>
              <a:rPr lang="zh-TW" altLang="en-US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約一</a:t>
            </a:r>
            <a:r>
              <a:rPr lang="en-US" altLang="zh-TW" sz="2400" b="1" dirty="0" smtClean="0">
                <a:solidFill>
                  <a:srgbClr val="FFFF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r>
            <a:endParaRPr lang="zh-TW" altLang="en-US" sz="3600" b="1" dirty="0">
              <a:solidFill>
                <a:srgbClr val="FFFF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5486400" y="3124200"/>
            <a:ext cx="1447800" cy="1295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5012538" y="2667000"/>
            <a:ext cx="2455062" cy="2209800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495800" y="2098506"/>
            <a:ext cx="3429000" cy="3235494"/>
          </a:xfrm>
          <a:prstGeom prst="ellipse">
            <a:avLst/>
          </a:prstGeom>
          <a:noFill/>
          <a:ln w="38100">
            <a:solidFill>
              <a:srgbClr val="FFFF00"/>
            </a:solidFill>
          </a:ln>
          <a:effectLst>
            <a:glow rad="508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</a:rPr>
              <a:t>神</a:t>
            </a:r>
            <a:endParaRPr lang="zh-TW" altLang="en-US" sz="20000" b="1" dirty="0">
              <a:ln>
                <a:solidFill>
                  <a:schemeClr val="tx1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5" grpId="1"/>
      <p:bldP spid="6" grpId="0"/>
      <p:bldP spid="6" grpId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圓角矩形 1"/>
          <p:cNvSpPr/>
          <p:nvPr/>
        </p:nvSpPr>
        <p:spPr>
          <a:xfrm>
            <a:off x="4114800" y="1534081"/>
            <a:ext cx="3325535" cy="9194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zh-TW" sz="4800" b="1" dirty="0" smtClean="0"/>
              <a:t>除去</a:t>
            </a:r>
            <a:r>
              <a:rPr lang="zh-TW" altLang="zh-TW" sz="4800" b="1" dirty="0"/>
              <a:t>人的罪</a:t>
            </a:r>
            <a:endParaRPr lang="zh-TW" altLang="en-US" sz="4800" b="1" dirty="0"/>
          </a:p>
        </p:txBody>
      </p:sp>
      <p:sp>
        <p:nvSpPr>
          <p:cNvPr id="3" name="圓角矩形 2"/>
          <p:cNvSpPr/>
          <p:nvPr/>
        </p:nvSpPr>
        <p:spPr>
          <a:xfrm>
            <a:off x="4114800" y="2678876"/>
            <a:ext cx="4580453" cy="91940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TW" altLang="zh-TW" sz="4800" b="1" dirty="0" smtClean="0"/>
              <a:t>釋放</a:t>
            </a:r>
            <a:r>
              <a:rPr lang="zh-TW" altLang="zh-TW" sz="4800" b="1" dirty="0"/>
              <a:t>神聖的生命</a:t>
            </a:r>
            <a:endParaRPr lang="zh-TW" altLang="en-US" sz="4800" b="1" dirty="0"/>
          </a:p>
        </p:txBody>
      </p:sp>
      <p:sp>
        <p:nvSpPr>
          <p:cNvPr id="4" name="矩形 3"/>
          <p:cNvSpPr/>
          <p:nvPr/>
        </p:nvSpPr>
        <p:spPr>
          <a:xfrm>
            <a:off x="457200" y="306437"/>
            <a:ext cx="32624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神人之死</a:t>
            </a:r>
            <a:endParaRPr lang="zh-TW" alt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五邊形 4"/>
          <p:cNvSpPr/>
          <p:nvPr/>
        </p:nvSpPr>
        <p:spPr>
          <a:xfrm>
            <a:off x="559594" y="1578284"/>
            <a:ext cx="3160038" cy="830997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zh-TW" sz="4800" b="1" dirty="0">
                <a:solidFill>
                  <a:srgbClr val="FFFF00"/>
                </a:solidFill>
              </a:rPr>
              <a:t>神的羔羊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6" name="五邊形 5"/>
          <p:cNvSpPr/>
          <p:nvPr/>
        </p:nvSpPr>
        <p:spPr>
          <a:xfrm>
            <a:off x="559594" y="2678876"/>
            <a:ext cx="3160038" cy="830997"/>
          </a:xfrm>
          <a:prstGeom prst="homePlat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TW" altLang="zh-TW" sz="4800" b="1" dirty="0">
                <a:solidFill>
                  <a:srgbClr val="FFFF00"/>
                </a:solidFill>
              </a:rPr>
              <a:t>一粒麥子</a:t>
            </a:r>
            <a:endParaRPr lang="zh-TW" altLang="en-US" sz="4800" b="1" dirty="0">
              <a:solidFill>
                <a:srgbClr val="FFFF00"/>
              </a:solidFill>
            </a:endParaRPr>
          </a:p>
        </p:txBody>
      </p:sp>
      <p:sp>
        <p:nvSpPr>
          <p:cNvPr id="11" name="橢圓 10"/>
          <p:cNvSpPr/>
          <p:nvPr/>
        </p:nvSpPr>
        <p:spPr>
          <a:xfrm>
            <a:off x="3140825" y="3962400"/>
            <a:ext cx="2514600" cy="25146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9600" b="1" dirty="0" smtClean="0">
                <a:solidFill>
                  <a:schemeClr val="tx1">
                    <a:lumMod val="65000"/>
                  </a:schemeClr>
                </a:solidFill>
              </a:rPr>
              <a:t>罪</a:t>
            </a:r>
            <a:endParaRPr lang="zh-TW" altLang="en-US" sz="9600" b="1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7" name="橢圓 6"/>
          <p:cNvSpPr/>
          <p:nvPr/>
        </p:nvSpPr>
        <p:spPr>
          <a:xfrm>
            <a:off x="3949930" y="4728558"/>
            <a:ext cx="990600" cy="990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3598024" y="4347557"/>
            <a:ext cx="1712423" cy="1744287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3140825" y="3966558"/>
            <a:ext cx="2514600" cy="251460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23671" y="4116189"/>
            <a:ext cx="1200329" cy="21294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TW" altLang="en-US" sz="6600" b="1" dirty="0" smtClean="0">
                <a:solidFill>
                  <a:srgbClr val="FFFF00"/>
                </a:solidFill>
              </a:rPr>
              <a:t>生命</a:t>
            </a:r>
            <a:endParaRPr lang="zh-TW" altLang="en-US" sz="6600" b="1" dirty="0">
              <a:solidFill>
                <a:srgbClr val="FFFF00"/>
              </a:solidFill>
            </a:endParaRPr>
          </a:p>
        </p:txBody>
      </p:sp>
      <p:sp>
        <p:nvSpPr>
          <p:cNvPr id="15" name="橢圓 14"/>
          <p:cNvSpPr/>
          <p:nvPr/>
        </p:nvSpPr>
        <p:spPr>
          <a:xfrm>
            <a:off x="3140825" y="3966559"/>
            <a:ext cx="2514599" cy="2510442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橢圓 13"/>
          <p:cNvSpPr/>
          <p:nvPr/>
        </p:nvSpPr>
        <p:spPr>
          <a:xfrm>
            <a:off x="3631274" y="4350329"/>
            <a:ext cx="1712423" cy="1744287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3983180" y="4731330"/>
            <a:ext cx="990600" cy="990600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574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21387E-6 L 0.4941 0.005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05" y="277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0.38923 0.00555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62" y="2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11" grpId="0" animBg="1"/>
      <p:bldP spid="11" grpId="1" animBg="1"/>
      <p:bldP spid="11" grpId="2" animBg="1"/>
      <p:bldP spid="7" grpId="0" animBg="1"/>
      <p:bldP spid="9" grpId="0" animBg="1"/>
      <p:bldP spid="10" grpId="0" animBg="1"/>
      <p:bldP spid="8" grpId="0"/>
      <p:bldP spid="8" grpId="1"/>
      <p:bldP spid="15" grpId="0" animBg="1"/>
      <p:bldP spid="14" grpId="0" animBg="1"/>
      <p:bldP spid="13" grpId="0" animBg="1"/>
    </p:bldLst>
  </p:timing>
</p:sld>
</file>

<file path=ppt/theme/theme1.xml><?xml version="1.0" encoding="utf-8"?>
<a:theme xmlns:a="http://schemas.openxmlformats.org/drawingml/2006/main" name="茅草">
  <a:themeElements>
    <a:clrScheme name="自訂 16">
      <a:dk1>
        <a:sysClr val="windowText" lastClr="000000"/>
      </a:dk1>
      <a:lt1>
        <a:sysClr val="window" lastClr="FFFFFF"/>
      </a:lt1>
      <a:dk2>
        <a:srgbClr val="580058"/>
      </a:dk2>
      <a:lt2>
        <a:srgbClr val="FFE6E6"/>
      </a:lt2>
      <a:accent1>
        <a:srgbClr val="A24A48"/>
      </a:accent1>
      <a:accent2>
        <a:srgbClr val="B2935C"/>
      </a:accent2>
      <a:accent3>
        <a:srgbClr val="CC8D8C"/>
      </a:accent3>
      <a:accent4>
        <a:srgbClr val="B2B787"/>
      </a:accent4>
      <a:accent5>
        <a:srgbClr val="91644B"/>
      </a:accent5>
      <a:accent6>
        <a:srgbClr val="654A76"/>
      </a:accent6>
      <a:hlink>
        <a:srgbClr val="00A800"/>
      </a:hlink>
      <a:folHlink>
        <a:srgbClr val="FF00FF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8665</TotalTime>
  <Words>1691</Words>
  <Application>Microsoft Office PowerPoint</Application>
  <PresentationFormat>如螢幕大小 (4:3)</PresentationFormat>
  <Paragraphs>141</Paragraphs>
  <Slides>12</Slides>
  <Notes>12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茅草</vt:lpstr>
      <vt:lpstr>基督的救贖</vt:lpstr>
      <vt:lpstr>PowerPoint 簡報</vt:lpstr>
      <vt:lpstr>立志爲善由得我，只是行出來由不得我                    羅七18</vt:lpstr>
      <vt:lpstr>PowerPoint 簡報</vt:lpstr>
      <vt:lpstr>PowerPoint 簡報</vt:lpstr>
      <vt:lpstr>人不能自救</vt:lpstr>
      <vt:lpstr>PowerPoint 簡報</vt:lpstr>
      <vt:lpstr>PowerPoint 簡報</vt:lpstr>
      <vt:lpstr>PowerPoint 簡報</vt:lpstr>
      <vt:lpstr>現在你該作甚麼？</vt:lpstr>
      <vt:lpstr>PowerPoint 簡報</vt:lpstr>
      <vt:lpstr>宇宙中最奧秘的問題，答案竟是如此的簡單！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sdlu1994</dc:creator>
  <cp:lastModifiedBy>sdlu1994</cp:lastModifiedBy>
  <cp:revision>1144</cp:revision>
  <dcterms:created xsi:type="dcterms:W3CDTF">1601-01-01T00:00:00Z</dcterms:created>
  <dcterms:modified xsi:type="dcterms:W3CDTF">2014-08-22T13:47:47Z</dcterms:modified>
</cp:coreProperties>
</file>