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與副標題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內文層級一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內文層級二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內文層級三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內文層級四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內文層級一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內文層級二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內文層級三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內文層級四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內文層級一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內文層級二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內文層級三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內文層級四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 - 中央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直式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內文層級一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內文層級二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內文層級三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內文層級四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 - 內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內文層級一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內文層級二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內文層級三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內文層級四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內文層級一</a:t>
            </a:r>
            <a:endParaRPr sz="3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內文層級二</a:t>
            </a:r>
            <a:endParaRPr sz="3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內文層級三</a:t>
            </a:r>
            <a:endParaRPr sz="3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內文層級四</a:t>
            </a:r>
            <a:endParaRPr sz="3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標題 - 照片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內文層級一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內文層級二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內文層級三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內文層級四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內文層級五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標題文字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內文層級一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內文層級二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內文層級三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內文層級四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內文層級五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8.jpeg"/><Relationship Id="rId5" Type="http://schemas.openxmlformats.org/officeDocument/2006/relationships/image" Target="../media/image18.png"/><Relationship Id="rId6" Type="http://schemas.openxmlformats.org/officeDocument/2006/relationships/image" Target="../media/image9.jpeg"/><Relationship Id="rId7" Type="http://schemas.openxmlformats.org/officeDocument/2006/relationships/image" Target="../media/image1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jpeg"/><Relationship Id="rId3" Type="http://schemas.openxmlformats.org/officeDocument/2006/relationships/image" Target="../media/image20.png"/><Relationship Id="rId4" Type="http://schemas.openxmlformats.org/officeDocument/2006/relationships/image" Target="../media/image11.jpeg"/><Relationship Id="rId5" Type="http://schemas.openxmlformats.org/officeDocument/2006/relationships/image" Target="../media/image21.png"/><Relationship Id="rId6" Type="http://schemas.openxmlformats.org/officeDocument/2006/relationships/image" Target="../media/image12.jpeg"/><Relationship Id="rId7" Type="http://schemas.openxmlformats.org/officeDocument/2006/relationships/image" Target="../media/image22.png"/><Relationship Id="rId8" Type="http://schemas.openxmlformats.org/officeDocument/2006/relationships/image" Target="../media/image13.jpeg"/><Relationship Id="rId9" Type="http://schemas.openxmlformats.org/officeDocument/2006/relationships/image" Target="../media/image2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Relationship Id="rId3" Type="http://schemas.openxmlformats.org/officeDocument/2006/relationships/image" Target="../media/image24.png"/><Relationship Id="rId4" Type="http://schemas.openxmlformats.org/officeDocument/2006/relationships/image" Target="../media/image15.jpeg"/><Relationship Id="rId5" Type="http://schemas.openxmlformats.org/officeDocument/2006/relationships/image" Target="../media/image25.png"/><Relationship Id="rId6" Type="http://schemas.openxmlformats.org/officeDocument/2006/relationships/image" Target="../media/image16.jpeg"/><Relationship Id="rId7" Type="http://schemas.openxmlformats.org/officeDocument/2006/relationships/image" Target="../media/image26.png"/><Relationship Id="rId8" Type="http://schemas.openxmlformats.org/officeDocument/2006/relationships/image" Target="../media/image17.jpeg"/><Relationship Id="rId9" Type="http://schemas.openxmlformats.org/officeDocument/2006/relationships/image" Target="../media/image2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jpeg"/><Relationship Id="rId3" Type="http://schemas.openxmlformats.org/officeDocument/2006/relationships/image" Target="../media/image28.png"/><Relationship Id="rId4" Type="http://schemas.openxmlformats.org/officeDocument/2006/relationships/image" Target="../media/image19.jpeg"/><Relationship Id="rId5" Type="http://schemas.openxmlformats.org/officeDocument/2006/relationships/image" Target="../media/image29.png"/><Relationship Id="rId6" Type="http://schemas.openxmlformats.org/officeDocument/2006/relationships/image" Target="../media/image20.jpeg"/><Relationship Id="rId7" Type="http://schemas.openxmlformats.org/officeDocument/2006/relationships/image" Target="../media/image30.png"/><Relationship Id="rId8" Type="http://schemas.openxmlformats.org/officeDocument/2006/relationships/image" Target="../media/image21.jpeg"/><Relationship Id="rId9" Type="http://schemas.openxmlformats.org/officeDocument/2006/relationships/image" Target="../media/image3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jpeg"/><Relationship Id="rId3" Type="http://schemas.openxmlformats.org/officeDocument/2006/relationships/image" Target="../media/image32.png"/><Relationship Id="rId4" Type="http://schemas.openxmlformats.org/officeDocument/2006/relationships/image" Target="../media/image23.jpeg"/><Relationship Id="rId5" Type="http://schemas.openxmlformats.org/officeDocument/2006/relationships/image" Target="../media/image33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3.jpeg"/><Relationship Id="rId3" Type="http://schemas.openxmlformats.org/officeDocument/2006/relationships/image" Target="../media/image9.png"/><Relationship Id="rId4" Type="http://schemas.openxmlformats.org/officeDocument/2006/relationships/image" Target="../media/image4.jpeg"/><Relationship Id="rId5" Type="http://schemas.openxmlformats.org/officeDocument/2006/relationships/image" Target="../media/image10.png"/><Relationship Id="rId6" Type="http://schemas.openxmlformats.org/officeDocument/2006/relationships/image" Target="../media/image5.jpeg"/><Relationship Id="rId7" Type="http://schemas.openxmlformats.org/officeDocument/2006/relationships/image" Target="../media/image11.png"/><Relationship Id="rId8" Type="http://schemas.openxmlformats.org/officeDocument/2006/relationships/image" Target="../media/image6.jpeg"/><Relationship Id="rId9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778000" y="640061"/>
            <a:ext cx="10464800" cy="3124201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76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高雄市召會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778000" y="4116349"/>
            <a:ext cx="10464800" cy="3375102"/>
          </a:xfrm>
          <a:prstGeom prst="rect">
            <a:avLst/>
          </a:prstGeom>
        </p:spPr>
        <p:txBody>
          <a:bodyPr/>
          <a:lstStyle/>
          <a:p>
            <a:pPr lvl="0" defTabSz="306324">
              <a:defRPr sz="1800">
                <a:solidFill>
                  <a:srgbClr val="000000"/>
                </a:solidFill>
                <a:effectLst/>
              </a:defRPr>
            </a:pPr>
            <a:r>
              <a:rPr sz="5561">
                <a:solidFill>
                  <a:srgbClr val="363929"/>
                </a:solidFill>
                <a:effectLst>
                  <a:outerShdw sx="100000" sy="100000" kx="0" ky="0" algn="b" rotWithShape="0" blurRad="17018" dist="17018" dir="2700000">
                    <a:srgbClr val="FFFFFF">
                      <a:alpha val="50000"/>
                    </a:srgbClr>
                  </a:outerShdw>
                </a:effectLst>
              </a:rPr>
              <a:t>青少年服事專題交通</a:t>
            </a:r>
            <a:endParaRPr sz="5561">
              <a:solidFill>
                <a:srgbClr val="363929"/>
              </a:solidFill>
              <a:effectLst>
                <a:outerShdw sx="100000" sy="100000" kx="0" ky="0" algn="b" rotWithShape="0" blurRad="17018" dist="17018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306324">
              <a:defRPr sz="1800">
                <a:solidFill>
                  <a:srgbClr val="000000"/>
                </a:solidFill>
                <a:effectLst/>
              </a:defRPr>
            </a:pPr>
            <a:r>
              <a:rPr sz="5561">
                <a:solidFill>
                  <a:srgbClr val="363929"/>
                </a:solidFill>
                <a:effectLst>
                  <a:outerShdw sx="100000" sy="100000" kx="0" ky="0" algn="b" rotWithShape="0" blurRad="17018" dist="17018" dir="2700000">
                    <a:srgbClr val="FFFFFF">
                      <a:alpha val="50000"/>
                    </a:srgbClr>
                  </a:outerShdw>
                </a:effectLst>
              </a:rPr>
              <a:t>-學生校園禱告及</a:t>
            </a:r>
            <a:endParaRPr sz="5561">
              <a:solidFill>
                <a:srgbClr val="363929"/>
              </a:solidFill>
              <a:effectLst>
                <a:outerShdw sx="100000" sy="100000" kx="0" ky="0" algn="b" rotWithShape="0" blurRad="17018" dist="17018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306324">
              <a:defRPr sz="1800">
                <a:solidFill>
                  <a:srgbClr val="000000"/>
                </a:solidFill>
                <a:effectLst/>
              </a:defRPr>
            </a:pPr>
            <a:r>
              <a:rPr sz="5561">
                <a:solidFill>
                  <a:srgbClr val="363929"/>
                </a:solidFill>
                <a:effectLst>
                  <a:outerShdw sx="100000" sy="100000" kx="0" ky="0" algn="b" rotWithShape="0" blurRad="17018" dist="17018" dir="2700000">
                    <a:srgbClr val="FFFFFF">
                      <a:alpha val="50000"/>
                    </a:srgbClr>
                  </a:outerShdw>
                </a:effectLst>
              </a:rPr>
              <a:t>福音傳揚-</a:t>
            </a:r>
            <a:endParaRPr sz="5561">
              <a:solidFill>
                <a:srgbClr val="363929"/>
              </a:solidFill>
              <a:effectLst>
                <a:outerShdw sx="100000" sy="100000" kx="0" ky="0" algn="b" rotWithShape="0" blurRad="17018" dist="17018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306324">
              <a:defRPr sz="1800">
                <a:solidFill>
                  <a:srgbClr val="000000"/>
                </a:solidFill>
                <a:effectLst/>
              </a:defRPr>
            </a:pPr>
            <a:endParaRPr sz="2546">
              <a:solidFill>
                <a:srgbClr val="363929"/>
              </a:solidFill>
              <a:effectLst>
                <a:outerShdw sx="100000" sy="100000" kx="0" ky="0" algn="b" rotWithShape="0" blurRad="17018" dist="17018" dir="2700000">
                  <a:srgbClr val="FFFFFF">
                    <a:alpha val="50000"/>
                  </a:srgbClr>
                </a:outerShdw>
              </a:effectLst>
            </a:endParaRPr>
          </a:p>
          <a:p>
            <a:pPr lvl="0" defTabSz="306324">
              <a:defRPr sz="1800">
                <a:solidFill>
                  <a:srgbClr val="000000"/>
                </a:solidFill>
                <a:effectLst/>
              </a:defRPr>
            </a:pPr>
            <a:r>
              <a:rPr sz="2814">
                <a:solidFill>
                  <a:srgbClr val="363929"/>
                </a:solidFill>
                <a:effectLst>
                  <a:outerShdw sx="100000" sy="100000" kx="0" ky="0" algn="b" rotWithShape="0" blurRad="17018" dist="17018" dir="2700000">
                    <a:srgbClr val="FFFFFF">
                      <a:alpha val="50000"/>
                    </a:srgbClr>
                  </a:outerShdw>
                </a:effectLst>
              </a:rPr>
              <a:t>2014.08.09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中學生校園福音工作-計劃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00710" indent="-60071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各校園小排學生訂福音聚會日期</a:t>
            </a:r>
            <a:endParaRPr sz="4400"/>
          </a:p>
          <a:p>
            <a:pPr lvl="0" marL="600710" indent="-60071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學生配搭各項服事，如主持、詩歌、福音見證、信息、總結等</a:t>
            </a:r>
            <a:endParaRPr sz="4400"/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000"/>
              <a:t>福音出訪在校門口傳福音、發單張，3～4月 中旬共有11次</a:t>
            </a:r>
          </a:p>
        </p:txBody>
      </p:sp>
    </p:spTree>
  </p:cSld>
  <p:clrMapOvr>
    <a:masterClrMapping/>
  </p:clrMapOvr>
  <p:transition spd="slow" advClick="1">
    <p:wipe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15.png"/>
          <p:cNvPicPr/>
          <p:nvPr/>
        </p:nvPicPr>
        <p:blipFill>
          <a:blip r:embed="rId2">
            <a:extLst/>
          </a:blip>
          <a:srcRect l="4884" t="0" r="4884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16.jpg"/>
          <p:cNvPicPr/>
          <p:nvPr/>
        </p:nvPicPr>
        <p:blipFill>
          <a:blip r:embed="rId2">
            <a:extLst/>
          </a:blip>
          <a:srcRect l="12638" t="0" r="12638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9"/>
          <p:cNvGrpSpPr/>
          <p:nvPr/>
        </p:nvGrpSpPr>
        <p:grpSpPr>
          <a:xfrm>
            <a:off x="1211640" y="546100"/>
            <a:ext cx="5854701" cy="8661400"/>
            <a:chOff x="-203199" y="-215900"/>
            <a:chExt cx="5854700" cy="8661400"/>
          </a:xfrm>
        </p:grpSpPr>
        <p:pic>
          <p:nvPicPr>
            <p:cNvPr id="88" name="image21-filtered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448300" cy="822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5854701" cy="8661400"/>
            </a:xfrm>
            <a:prstGeom prst="rect">
              <a:avLst/>
            </a:prstGeom>
            <a:effectLst/>
          </p:spPr>
        </p:pic>
      </p:grpSp>
      <p:grpSp>
        <p:nvGrpSpPr>
          <p:cNvPr id="92" name="Group 92"/>
          <p:cNvGrpSpPr/>
          <p:nvPr/>
        </p:nvGrpSpPr>
        <p:grpSpPr>
          <a:xfrm>
            <a:off x="7307640" y="546218"/>
            <a:ext cx="5168901" cy="3581401"/>
            <a:chOff x="-203200" y="-215900"/>
            <a:chExt cx="5168900" cy="3581400"/>
          </a:xfrm>
        </p:grpSpPr>
        <p:pic>
          <p:nvPicPr>
            <p:cNvPr id="91" name="image17.jpg"/>
            <p:cNvPicPr/>
            <p:nvPr/>
          </p:nvPicPr>
          <p:blipFill>
            <a:blip r:embed="rId4">
              <a:extLst/>
            </a:blip>
            <a:srcRect l="0" t="5694" r="0" b="5694"/>
            <a:stretch>
              <a:fillRect/>
            </a:stretch>
          </p:blipFill>
          <p:spPr>
            <a:xfrm>
              <a:off x="0" y="0"/>
              <a:ext cx="4762500" cy="3149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5168900" cy="3581400"/>
            </a:xfrm>
            <a:prstGeom prst="rect">
              <a:avLst/>
            </a:prstGeom>
            <a:effectLst/>
          </p:spPr>
        </p:pic>
      </p:grpSp>
      <p:grpSp>
        <p:nvGrpSpPr>
          <p:cNvPr id="95" name="Group 95"/>
          <p:cNvGrpSpPr/>
          <p:nvPr/>
        </p:nvGrpSpPr>
        <p:grpSpPr>
          <a:xfrm rot="5400000">
            <a:off x="7307640" y="4381618"/>
            <a:ext cx="5168901" cy="4826001"/>
            <a:chOff x="-203200" y="-215900"/>
            <a:chExt cx="5168900" cy="4826000"/>
          </a:xfrm>
        </p:grpSpPr>
        <p:pic>
          <p:nvPicPr>
            <p:cNvPr id="94" name="image18.jpg"/>
            <p:cNvPicPr/>
            <p:nvPr/>
          </p:nvPicPr>
          <p:blipFill>
            <a:blip r:embed="rId6">
              <a:extLst/>
            </a:blip>
            <a:srcRect l="9555" t="0" r="9555" b="0"/>
            <a:stretch>
              <a:fillRect/>
            </a:stretch>
          </p:blipFill>
          <p:spPr>
            <a:xfrm>
              <a:off x="-1" y="0"/>
              <a:ext cx="4762501" cy="4394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3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1" y="-215900"/>
              <a:ext cx="5168901" cy="4826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中學生校園福音工作-實行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447801" indent="-447801" defTabSz="374904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80"/>
              <a:t>上學期初高中福音聚會 ：3月7 日，約有20位福音朋友，3位得救</a:t>
            </a:r>
            <a:endParaRPr sz="3280"/>
          </a:p>
          <a:p>
            <a:pPr lvl="0" marL="447801" indent="-447801" defTabSz="374904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80"/>
              <a:t>校園小排福音聚會：4月份5場，約有41位福音朋友，4位得救</a:t>
            </a:r>
            <a:endParaRPr sz="3280"/>
          </a:p>
          <a:p>
            <a:pPr lvl="0" marL="447801" indent="-447801" defTabSz="374904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80"/>
              <a:t>各社區青少年福音聚會：5~6月份5場，約有50位福音朋友，5位得救</a:t>
            </a:r>
            <a:endParaRPr sz="3280"/>
          </a:p>
          <a:p>
            <a:pPr lvl="0" marL="447801" indent="-447801" defTabSz="374904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80"/>
              <a:t>上學期末高中福音聚會 ：5月30 日，約有20位福音朋友，4位得救</a:t>
            </a:r>
          </a:p>
        </p:txBody>
      </p:sp>
    </p:spTree>
  </p:cSld>
  <p:clrMapOvr>
    <a:masterClrMapping/>
  </p:clrMapOvr>
  <p:transition spd="med" advClick="1">
    <p:wipe dir="l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 descr="照片 3.JPG"/>
          <p:cNvGrpSpPr/>
          <p:nvPr/>
        </p:nvGrpSpPr>
        <p:grpSpPr>
          <a:xfrm>
            <a:off x="1106312" y="338358"/>
            <a:ext cx="5802228" cy="4462017"/>
            <a:chOff x="-203200" y="-215900"/>
            <a:chExt cx="5802227" cy="4462016"/>
          </a:xfrm>
        </p:grpSpPr>
        <p:pic>
          <p:nvPicPr>
            <p:cNvPr id="101" name="image22.jpg" descr="照片 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395828" cy="403021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5802228" cy="4462017"/>
            </a:xfrm>
            <a:prstGeom prst="rect">
              <a:avLst/>
            </a:prstGeom>
            <a:effectLst/>
          </p:spPr>
        </p:pic>
      </p:grpSp>
      <p:grpSp>
        <p:nvGrpSpPr>
          <p:cNvPr id="105" name="Group 105" descr="照片 5.JPG"/>
          <p:cNvGrpSpPr/>
          <p:nvPr/>
        </p:nvGrpSpPr>
        <p:grpSpPr>
          <a:xfrm rot="5400000">
            <a:off x="1776417" y="4431280"/>
            <a:ext cx="4462018" cy="5551801"/>
            <a:chOff x="-203199" y="-215899"/>
            <a:chExt cx="4462016" cy="5551800"/>
          </a:xfrm>
        </p:grpSpPr>
        <p:pic>
          <p:nvPicPr>
            <p:cNvPr id="104" name="image23.jpg" descr="照片 5.JPG"/>
            <p:cNvPicPr/>
            <p:nvPr/>
          </p:nvPicPr>
          <p:blipFill>
            <a:blip r:embed="rId4">
              <a:extLst/>
            </a:blip>
            <a:srcRect l="11234" t="0" r="29601" b="0"/>
            <a:stretch>
              <a:fillRect/>
            </a:stretch>
          </p:blipFill>
          <p:spPr>
            <a:xfrm>
              <a:off x="-1" y="0"/>
              <a:ext cx="4055618" cy="5120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1" y="-215900"/>
              <a:ext cx="4462018" cy="5551801"/>
            </a:xfrm>
            <a:prstGeom prst="rect">
              <a:avLst/>
            </a:prstGeom>
            <a:effectLst/>
          </p:spPr>
        </p:pic>
      </p:grpSp>
      <p:grpSp>
        <p:nvGrpSpPr>
          <p:cNvPr id="108" name="Group 108" descr="照片 4.JPG"/>
          <p:cNvGrpSpPr/>
          <p:nvPr/>
        </p:nvGrpSpPr>
        <p:grpSpPr>
          <a:xfrm rot="5400000">
            <a:off x="7467361" y="-14785"/>
            <a:ext cx="4658694" cy="5349669"/>
            <a:chOff x="-203199" y="-215900"/>
            <a:chExt cx="4658692" cy="5349668"/>
          </a:xfrm>
        </p:grpSpPr>
        <p:pic>
          <p:nvPicPr>
            <p:cNvPr id="107" name="image24.jpg" descr="照片 4.JPG"/>
            <p:cNvPicPr/>
            <p:nvPr/>
          </p:nvPicPr>
          <p:blipFill>
            <a:blip r:embed="rId6">
              <a:extLst/>
            </a:blip>
            <a:srcRect l="7534" t="0" r="27882" b="0"/>
            <a:stretch>
              <a:fillRect/>
            </a:stretch>
          </p:blipFill>
          <p:spPr>
            <a:xfrm>
              <a:off x="0" y="0"/>
              <a:ext cx="4252293" cy="491786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6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0" y="-215901"/>
              <a:ext cx="4658693" cy="5349669"/>
            </a:xfrm>
            <a:prstGeom prst="rect">
              <a:avLst/>
            </a:prstGeom>
            <a:effectLst/>
          </p:spPr>
        </p:pic>
      </p:grpSp>
      <p:grpSp>
        <p:nvGrpSpPr>
          <p:cNvPr id="111" name="Group 111" descr="照片 1.JPG"/>
          <p:cNvGrpSpPr/>
          <p:nvPr/>
        </p:nvGrpSpPr>
        <p:grpSpPr>
          <a:xfrm>
            <a:off x="7168380" y="5310759"/>
            <a:ext cx="5349669" cy="4123995"/>
            <a:chOff x="-203200" y="-215900"/>
            <a:chExt cx="5349668" cy="4123994"/>
          </a:xfrm>
        </p:grpSpPr>
        <p:pic>
          <p:nvPicPr>
            <p:cNvPr id="110" name="image25.jpg" descr="照片 1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4943269" cy="36921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9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03200" y="-215900"/>
              <a:ext cx="5349669" cy="41239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5" descr="照片 5.JPG"/>
          <p:cNvGrpSpPr/>
          <p:nvPr/>
        </p:nvGrpSpPr>
        <p:grpSpPr>
          <a:xfrm rot="5400000">
            <a:off x="7717531" y="661590"/>
            <a:ext cx="4818356" cy="4447910"/>
            <a:chOff x="-203200" y="-215900"/>
            <a:chExt cx="4818354" cy="4447908"/>
          </a:xfrm>
        </p:grpSpPr>
        <p:pic>
          <p:nvPicPr>
            <p:cNvPr id="114" name="image28.jpg" descr="照片 5.JPG"/>
            <p:cNvPicPr/>
            <p:nvPr/>
          </p:nvPicPr>
          <p:blipFill>
            <a:blip r:embed="rId2">
              <a:extLst/>
            </a:blip>
            <a:srcRect l="0" t="0" r="17946" b="0"/>
            <a:stretch>
              <a:fillRect/>
            </a:stretch>
          </p:blipFill>
          <p:spPr>
            <a:xfrm>
              <a:off x="0" y="0"/>
              <a:ext cx="4411955" cy="40161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818355" cy="4447909"/>
            </a:xfrm>
            <a:prstGeom prst="rect">
              <a:avLst/>
            </a:prstGeom>
            <a:effectLst/>
          </p:spPr>
        </p:pic>
      </p:grpSp>
      <p:grpSp>
        <p:nvGrpSpPr>
          <p:cNvPr id="118" name="Group 118" descr="1398186801741.jpg"/>
          <p:cNvGrpSpPr/>
          <p:nvPr/>
        </p:nvGrpSpPr>
        <p:grpSpPr>
          <a:xfrm>
            <a:off x="1252867" y="554417"/>
            <a:ext cx="6275328" cy="4264354"/>
            <a:chOff x="-203200" y="-215899"/>
            <a:chExt cx="6275327" cy="4264352"/>
          </a:xfrm>
        </p:grpSpPr>
        <p:pic>
          <p:nvPicPr>
            <p:cNvPr id="117" name="image34.jpg" descr="1398186801741.jpg"/>
            <p:cNvPicPr/>
            <p:nvPr/>
          </p:nvPicPr>
          <p:blipFill>
            <a:blip r:embed="rId4">
              <a:extLst/>
            </a:blip>
            <a:srcRect l="0" t="0" r="13623" b="0"/>
            <a:stretch>
              <a:fillRect/>
            </a:stretch>
          </p:blipFill>
          <p:spPr>
            <a:xfrm>
              <a:off x="0" y="0"/>
              <a:ext cx="5868928" cy="383255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6275328" cy="4264353"/>
            </a:xfrm>
            <a:prstGeom prst="rect">
              <a:avLst/>
            </a:prstGeom>
            <a:effectLst/>
          </p:spPr>
        </p:pic>
      </p:grpSp>
      <p:grpSp>
        <p:nvGrpSpPr>
          <p:cNvPr id="121" name="Group 121" descr="1398186826547.jpg"/>
          <p:cNvGrpSpPr/>
          <p:nvPr/>
        </p:nvGrpSpPr>
        <p:grpSpPr>
          <a:xfrm>
            <a:off x="1118999" y="5125109"/>
            <a:ext cx="6543063" cy="3893263"/>
            <a:chOff x="-203200" y="-215900"/>
            <a:chExt cx="6543062" cy="3893261"/>
          </a:xfrm>
        </p:grpSpPr>
        <p:pic>
          <p:nvPicPr>
            <p:cNvPr id="120" name="image33.jpg" descr="1398186826547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136663" cy="346146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9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0" y="-215900"/>
              <a:ext cx="6543063" cy="3893262"/>
            </a:xfrm>
            <a:prstGeom prst="rect">
              <a:avLst/>
            </a:prstGeom>
            <a:effectLst/>
          </p:spPr>
        </p:pic>
      </p:grpSp>
      <p:grpSp>
        <p:nvGrpSpPr>
          <p:cNvPr id="124" name="Group 124" descr="1398186791530.jpg"/>
          <p:cNvGrpSpPr/>
          <p:nvPr/>
        </p:nvGrpSpPr>
        <p:grpSpPr>
          <a:xfrm>
            <a:off x="7840410" y="5417636"/>
            <a:ext cx="4572597" cy="3655341"/>
            <a:chOff x="-203200" y="-215900"/>
            <a:chExt cx="4572596" cy="3655339"/>
          </a:xfrm>
        </p:grpSpPr>
        <p:pic>
          <p:nvPicPr>
            <p:cNvPr id="123" name="image35.jpg" descr="1398186791530.jpg"/>
            <p:cNvPicPr/>
            <p:nvPr/>
          </p:nvPicPr>
          <p:blipFill>
            <a:blip r:embed="rId8">
              <a:extLst/>
            </a:blip>
            <a:srcRect l="14117" t="778" r="14117" b="778"/>
            <a:stretch>
              <a:fillRect/>
            </a:stretch>
          </p:blipFill>
          <p:spPr>
            <a:xfrm>
              <a:off x="0" y="0"/>
              <a:ext cx="4166197" cy="3223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2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03200" y="-215900"/>
              <a:ext cx="4572597" cy="365534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128" descr="1398186881437.jpg"/>
          <p:cNvGrpSpPr/>
          <p:nvPr/>
        </p:nvGrpSpPr>
        <p:grpSpPr>
          <a:xfrm>
            <a:off x="986268" y="423836"/>
            <a:ext cx="5554776" cy="4276992"/>
            <a:chOff x="-203200" y="-215900"/>
            <a:chExt cx="5554774" cy="4276991"/>
          </a:xfrm>
        </p:grpSpPr>
        <p:pic>
          <p:nvPicPr>
            <p:cNvPr id="127" name="image32.jpg" descr="1398186881437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148375" cy="38451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6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5554775" cy="4276992"/>
            </a:xfrm>
            <a:prstGeom prst="rect">
              <a:avLst/>
            </a:prstGeom>
            <a:effectLst/>
          </p:spPr>
        </p:pic>
      </p:grpSp>
      <p:grpSp>
        <p:nvGrpSpPr>
          <p:cNvPr id="131" name="Group 131" descr="1398186894035.jpg"/>
          <p:cNvGrpSpPr/>
          <p:nvPr/>
        </p:nvGrpSpPr>
        <p:grpSpPr>
          <a:xfrm>
            <a:off x="986268" y="5032705"/>
            <a:ext cx="5554775" cy="4276993"/>
            <a:chOff x="-203200" y="-215900"/>
            <a:chExt cx="5554773" cy="4276991"/>
          </a:xfrm>
        </p:grpSpPr>
        <p:pic>
          <p:nvPicPr>
            <p:cNvPr id="130" name="image29.jpg" descr="1398186894035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148374" cy="384519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9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5554774" cy="4276992"/>
            </a:xfrm>
            <a:prstGeom prst="rect">
              <a:avLst/>
            </a:prstGeom>
            <a:effectLst/>
          </p:spPr>
        </p:pic>
      </p:grpSp>
      <p:grpSp>
        <p:nvGrpSpPr>
          <p:cNvPr id="134" name="Group 134" descr="1398186885650.jpg"/>
          <p:cNvGrpSpPr/>
          <p:nvPr/>
        </p:nvGrpSpPr>
        <p:grpSpPr>
          <a:xfrm>
            <a:off x="6824740" y="367975"/>
            <a:ext cx="5704359" cy="4388714"/>
            <a:chOff x="-203200" y="-215900"/>
            <a:chExt cx="5704358" cy="4388712"/>
          </a:xfrm>
        </p:grpSpPr>
        <p:pic>
          <p:nvPicPr>
            <p:cNvPr id="133" name="image30.jpg" descr="1398186885650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5297959" cy="39569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2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0" y="-215900"/>
              <a:ext cx="5704359" cy="4388713"/>
            </a:xfrm>
            <a:prstGeom prst="rect">
              <a:avLst/>
            </a:prstGeom>
            <a:effectLst/>
          </p:spPr>
        </p:pic>
      </p:grpSp>
      <p:grpSp>
        <p:nvGrpSpPr>
          <p:cNvPr id="137" name="Group 137" descr="1398186913034.jpg"/>
          <p:cNvGrpSpPr/>
          <p:nvPr/>
        </p:nvGrpSpPr>
        <p:grpSpPr>
          <a:xfrm>
            <a:off x="6824740" y="4960289"/>
            <a:ext cx="5704359" cy="4421826"/>
            <a:chOff x="-203200" y="-215900"/>
            <a:chExt cx="5704358" cy="4421824"/>
          </a:xfrm>
        </p:grpSpPr>
        <p:pic>
          <p:nvPicPr>
            <p:cNvPr id="136" name="image31.jpg" descr="1398186913034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297959" cy="39900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5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03200" y="-215900"/>
              <a:ext cx="5704359" cy="44218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1" descr="照片 2.JPG"/>
          <p:cNvGrpSpPr/>
          <p:nvPr/>
        </p:nvGrpSpPr>
        <p:grpSpPr>
          <a:xfrm rot="5400000">
            <a:off x="-172001" y="1517200"/>
            <a:ext cx="8824243" cy="6719200"/>
            <a:chOff x="-203200" y="-215899"/>
            <a:chExt cx="8824241" cy="6719199"/>
          </a:xfrm>
        </p:grpSpPr>
        <p:pic>
          <p:nvPicPr>
            <p:cNvPr id="140" name="image36.jpg" descr="照片 2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8417843" cy="6287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1" y="-215900"/>
              <a:ext cx="8824243" cy="6719200"/>
            </a:xfrm>
            <a:prstGeom prst="rect">
              <a:avLst/>
            </a:prstGeom>
            <a:effectLst/>
          </p:spPr>
        </p:pic>
      </p:grpSp>
      <p:grpSp>
        <p:nvGrpSpPr>
          <p:cNvPr id="144" name="Group 144" descr="20140423093207.jpg"/>
          <p:cNvGrpSpPr/>
          <p:nvPr/>
        </p:nvGrpSpPr>
        <p:grpSpPr>
          <a:xfrm>
            <a:off x="7646935" y="898821"/>
            <a:ext cx="5040982" cy="7955958"/>
            <a:chOff x="-203199" y="-215899"/>
            <a:chExt cx="5040981" cy="7955957"/>
          </a:xfrm>
        </p:grpSpPr>
        <p:pic>
          <p:nvPicPr>
            <p:cNvPr id="143" name="image37.jpg" descr="20140423093207.jpg"/>
            <p:cNvPicPr/>
            <p:nvPr/>
          </p:nvPicPr>
          <p:blipFill>
            <a:blip r:embed="rId4">
              <a:extLst/>
            </a:blip>
            <a:srcRect l="10493" t="7176" r="13272" b="0"/>
            <a:stretch>
              <a:fillRect/>
            </a:stretch>
          </p:blipFill>
          <p:spPr>
            <a:xfrm>
              <a:off x="0" y="0"/>
              <a:ext cx="4634582" cy="7524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2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5040982" cy="79559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中學生校園福音工作-後續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23454" indent="-623454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363929"/>
                </a:solidFill>
              </a:rPr>
              <a:t>得救➔馬上牧養陪讀「基督徒生命成長手冊」</a:t>
            </a:r>
            <a:endParaRPr sz="3900">
              <a:solidFill>
                <a:srgbClr val="363929"/>
              </a:solidFill>
            </a:endParaRPr>
          </a:p>
          <a:p>
            <a:pPr lvl="0" marL="623454" indent="-623454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363929"/>
                </a:solidFill>
              </a:rPr>
              <a:t>恢復➔有些學生聖徒因此恢復穩定的小排與聚會生活</a:t>
            </a:r>
            <a:endParaRPr sz="3900">
              <a:solidFill>
                <a:srgbClr val="363929"/>
              </a:solidFill>
            </a:endParaRPr>
          </a:p>
          <a:p>
            <a:pPr lvl="0" marL="623454" indent="-623454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363929"/>
                </a:solidFill>
              </a:rPr>
              <a:t>得著➔持續參加小排的福音朋友</a:t>
            </a:r>
            <a:endParaRPr sz="3900">
              <a:solidFill>
                <a:srgbClr val="363929"/>
              </a:solidFill>
            </a:endParaRPr>
          </a:p>
          <a:p>
            <a:pPr lvl="0" marL="623454" indent="-623454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900">
                <a:solidFill>
                  <a:srgbClr val="363929"/>
                </a:solidFill>
              </a:rPr>
              <a:t>度量被擴大➔學生樂意再有出外的傳福音</a:t>
            </a:r>
          </a:p>
        </p:txBody>
      </p:sp>
    </p:spTree>
  </p:cSld>
  <p:clrMapOvr>
    <a:masterClrMapping/>
  </p:clrMapOvr>
  <p:transition spd="slow" advClick="1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56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56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高雄市召會青少年現況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algn="just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2013年平均中學生主日人數：310位</a:t>
            </a:r>
            <a:endParaRPr sz="4400"/>
          </a:p>
          <a:p>
            <a:pPr lvl="0" algn="just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2014年1~7月，青少年受浸85位</a:t>
            </a:r>
            <a:endParaRPr sz="4400"/>
          </a:p>
          <a:p>
            <a:pPr lvl="0" algn="just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高雄共有39間高中職學校，其中有29個校園共有15個小排。(包含兩個國中校園)</a:t>
            </a:r>
          </a:p>
        </p:txBody>
      </p:sp>
    </p:spTree>
  </p:cSld>
  <p:clrMapOvr>
    <a:masterClrMapping/>
  </p:clrMapOvr>
  <p:transition spd="slow" advClick="1">
    <p:wipe dir="l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交通結束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>
    <p:wipe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中學生校園福音工作負擔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00709" indent="-60070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/>
              <a:t>校校有禱告</a:t>
            </a:r>
            <a:endParaRPr sz="5600"/>
          </a:p>
          <a:p>
            <a:pPr lvl="0" marL="600709" indent="-60070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/>
              <a:t>區區有福音</a:t>
            </a:r>
            <a:endParaRPr sz="5600"/>
          </a:p>
          <a:p>
            <a:pPr lvl="0" marL="600709" indent="-600709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5600"/>
              <a:t>人人盡功用</a:t>
            </a:r>
          </a:p>
        </p:txBody>
      </p:sp>
    </p:spTree>
  </p:cSld>
  <p:clrMapOvr>
    <a:masterClrMapping/>
  </p:clrMapOvr>
  <p:transition spd="slow" advClick="1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中學生校園福音工作-預備期</a:t>
            </a:r>
          </a:p>
        </p:txBody>
      </p:sp>
      <p:sp>
        <p:nvSpPr>
          <p:cNvPr id="47" name="Shape 4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0" marL="623454" indent="-623454" algn="just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500"/>
              <a:t>人人盡功用：使用每週五晚上高、國中共同追求，加強福音負擔、嘗試使用「人生的奧秘」第一與二把鑰匙的卡片來傳福音</a:t>
            </a:r>
            <a:endParaRPr sz="4500"/>
          </a:p>
          <a:p>
            <a:pPr lvl="0" marL="623454" indent="-623454" algn="just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500"/>
              <a:t>校校有禱告：使用校園禱告卡，加強學生禱告的負擔與實行</a:t>
            </a:r>
            <a:endParaRPr sz="4500"/>
          </a:p>
          <a:p>
            <a:pPr lvl="0" marL="623454" indent="-623454" algn="just">
              <a:lnSpc>
                <a:spcPct val="90000"/>
              </a:lnSpc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500"/>
              <a:t>區區有福音：鼓勵社區服事者規劃一學期一次社區福音聚會</a:t>
            </a:r>
          </a:p>
        </p:txBody>
      </p:sp>
    </p:spTree>
  </p:cSld>
  <p:clrMapOvr>
    <a:masterClrMapping/>
  </p:clrMapOvr>
  <p:transition spd="slow" advClick="1">
    <p:wipe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1"/>
          <p:cNvGrpSpPr/>
          <p:nvPr/>
        </p:nvGrpSpPr>
        <p:grpSpPr>
          <a:xfrm>
            <a:off x="1342989" y="931672"/>
            <a:ext cx="10946004" cy="7890257"/>
            <a:chOff x="-127000" y="-88900"/>
            <a:chExt cx="10946003" cy="7890256"/>
          </a:xfrm>
        </p:grpSpPr>
        <p:pic>
          <p:nvPicPr>
            <p:cNvPr id="50" name="人生的奧秘傳講版v.4 (1)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692004" cy="75600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0946004" cy="789025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6763719" y="968155"/>
            <a:ext cx="5553004" cy="7825101"/>
            <a:chOff x="-127000" y="-88900"/>
            <a:chExt cx="5553002" cy="7825099"/>
          </a:xfrm>
        </p:grpSpPr>
        <p:pic>
          <p:nvPicPr>
            <p:cNvPr id="54" name="pasted-image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99003" cy="7494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5553003" cy="7825100"/>
            </a:xfrm>
            <a:prstGeom prst="rect">
              <a:avLst/>
            </a:prstGeom>
            <a:effectLst/>
          </p:spPr>
        </p:pic>
      </p:grpSp>
      <p:grpSp>
        <p:nvGrpSpPr>
          <p:cNvPr id="58" name="Group 58"/>
          <p:cNvGrpSpPr/>
          <p:nvPr/>
        </p:nvGrpSpPr>
        <p:grpSpPr>
          <a:xfrm>
            <a:off x="1067257" y="960344"/>
            <a:ext cx="5553004" cy="7825100"/>
            <a:chOff x="-127000" y="-88900"/>
            <a:chExt cx="5553002" cy="7825099"/>
          </a:xfrm>
        </p:grpSpPr>
        <p:pic>
          <p:nvPicPr>
            <p:cNvPr id="57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299003" cy="7494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5553003" cy="78251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2" descr="照片 3.JPG"/>
          <p:cNvGrpSpPr/>
          <p:nvPr/>
        </p:nvGrpSpPr>
        <p:grpSpPr>
          <a:xfrm rot="5400000">
            <a:off x="1870768" y="825624"/>
            <a:ext cx="4807440" cy="3718997"/>
            <a:chOff x="-203200" y="-215900"/>
            <a:chExt cx="4807438" cy="3718995"/>
          </a:xfrm>
        </p:grpSpPr>
        <p:pic>
          <p:nvPicPr>
            <p:cNvPr id="61" name="image11.jpg" descr="照片 3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401039" cy="32871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03200" y="-215900"/>
              <a:ext cx="4807439" cy="3718996"/>
            </a:xfrm>
            <a:prstGeom prst="rect">
              <a:avLst/>
            </a:prstGeom>
            <a:effectLst/>
          </p:spPr>
        </p:pic>
      </p:grpSp>
      <p:grpSp>
        <p:nvGrpSpPr>
          <p:cNvPr id="65" name="Group 65" descr="1398185677005.jpg"/>
          <p:cNvGrpSpPr/>
          <p:nvPr/>
        </p:nvGrpSpPr>
        <p:grpSpPr>
          <a:xfrm>
            <a:off x="1653260" y="5233992"/>
            <a:ext cx="5242457" cy="4058844"/>
            <a:chOff x="-203200" y="-215900"/>
            <a:chExt cx="5242456" cy="4058842"/>
          </a:xfrm>
        </p:grpSpPr>
        <p:pic>
          <p:nvPicPr>
            <p:cNvPr id="64" name="image13.jpg" descr="1398185677005.jp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836057" cy="36270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3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03200" y="-215900"/>
              <a:ext cx="5242457" cy="4058843"/>
            </a:xfrm>
            <a:prstGeom prst="rect">
              <a:avLst/>
            </a:prstGeom>
            <a:effectLst/>
          </p:spPr>
        </p:pic>
      </p:grpSp>
      <p:grpSp>
        <p:nvGrpSpPr>
          <p:cNvPr id="68" name="Group 68" descr="1398185673317.jpg"/>
          <p:cNvGrpSpPr/>
          <p:nvPr/>
        </p:nvGrpSpPr>
        <p:grpSpPr>
          <a:xfrm>
            <a:off x="6520298" y="291831"/>
            <a:ext cx="4216401" cy="3289301"/>
            <a:chOff x="-203200" y="-215900"/>
            <a:chExt cx="4216400" cy="3289300"/>
          </a:xfrm>
        </p:grpSpPr>
        <p:pic>
          <p:nvPicPr>
            <p:cNvPr id="67" name="image12.jpg" descr="1398185673317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3810000" cy="2857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6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03200" y="-215900"/>
              <a:ext cx="4216400" cy="3289300"/>
            </a:xfrm>
            <a:prstGeom prst="rect">
              <a:avLst/>
            </a:prstGeom>
            <a:effectLst/>
          </p:spPr>
        </p:pic>
      </p:grpSp>
      <p:grpSp>
        <p:nvGrpSpPr>
          <p:cNvPr id="71" name="Group 71" descr="1398185679347.jpg"/>
          <p:cNvGrpSpPr/>
          <p:nvPr/>
        </p:nvGrpSpPr>
        <p:grpSpPr>
          <a:xfrm>
            <a:off x="7571751" y="3799097"/>
            <a:ext cx="4216401" cy="5511801"/>
            <a:chOff x="-203200" y="-215900"/>
            <a:chExt cx="4216400" cy="5511800"/>
          </a:xfrm>
        </p:grpSpPr>
        <p:pic>
          <p:nvPicPr>
            <p:cNvPr id="70" name="image14.jpg" descr="1398185679347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3810001" cy="508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"/>
            <p:cNvPicPr/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203200" y="-215900"/>
              <a:ext cx="4216401" cy="5511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5"/>
          <p:cNvGrpSpPr/>
          <p:nvPr/>
        </p:nvGrpSpPr>
        <p:grpSpPr>
          <a:xfrm>
            <a:off x="1707771" y="746444"/>
            <a:ext cx="10400905" cy="7891765"/>
            <a:chOff x="-360385" y="-517427"/>
            <a:chExt cx="10400903" cy="7891764"/>
          </a:xfrm>
        </p:grpSpPr>
        <p:pic>
          <p:nvPicPr>
            <p:cNvPr id="74" name="2013校園禱告卡3-5月.pdf"/>
            <p:cNvPicPr/>
            <p:nvPr/>
          </p:nvPicPr>
          <p:blipFill>
            <a:blip r:embed="rId2">
              <a:extLst/>
            </a:blip>
            <a:srcRect l="0" t="0" r="63362" b="62720"/>
            <a:stretch>
              <a:fillRect/>
            </a:stretch>
          </p:blipFill>
          <p:spPr>
            <a:xfrm>
              <a:off x="0" y="0"/>
              <a:ext cx="9913519" cy="71330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60386" y="-517428"/>
              <a:ext cx="10400905" cy="789176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>
                <a:solidFill>
                  <a:srgbClr val="000000"/>
                </a:solidFill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中學生校園福音工作-縕釀期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600710" indent="-60071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從校園禱告卡開始</a:t>
            </a:r>
            <a:endParaRPr sz="4400"/>
          </a:p>
          <a:p>
            <a:pPr lvl="0" marL="600710" indent="-60071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服事者的鼓勵、陪伴、晨興、晚禱及共同追求</a:t>
            </a:r>
            <a:endParaRPr sz="4400"/>
          </a:p>
          <a:p>
            <a:pPr lvl="0" marL="600710" indent="-60071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4400"/>
              <a:t>學生自己開始有負擔，在共同追求打負擔，邀約人來傳福音，在校門口門發單張</a:t>
            </a:r>
          </a:p>
        </p:txBody>
      </p:sp>
    </p:spTree>
  </p:cSld>
  <p:clrMapOvr>
    <a:masterClrMapping/>
  </p:clrMapOvr>
  <p:transition spd="med" advClick="1">
    <p:wipe dir="l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